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2724" r:id="rId3"/>
    <p:sldId id="2725" r:id="rId4"/>
    <p:sldId id="10405" r:id="rId5"/>
    <p:sldId id="10412" r:id="rId6"/>
    <p:sldId id="10416" r:id="rId7"/>
    <p:sldId id="10426" r:id="rId8"/>
    <p:sldId id="10413" r:id="rId9"/>
    <p:sldId id="10414" r:id="rId10"/>
    <p:sldId id="10406" r:id="rId11"/>
    <p:sldId id="2795" r:id="rId12"/>
    <p:sldId id="2808" r:id="rId13"/>
    <p:sldId id="2781" r:id="rId14"/>
    <p:sldId id="2758" r:id="rId15"/>
    <p:sldId id="10407" r:id="rId16"/>
    <p:sldId id="2756" r:id="rId17"/>
    <p:sldId id="2755" r:id="rId18"/>
    <p:sldId id="2791" r:id="rId19"/>
    <p:sldId id="10425" r:id="rId20"/>
    <p:sldId id="10408" r:id="rId21"/>
    <p:sldId id="2775" r:id="rId22"/>
    <p:sldId id="10423" r:id="rId23"/>
    <p:sldId id="2767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916" userDrawn="1">
          <p15:clr>
            <a:srgbClr val="A4A3A4"/>
          </p15:clr>
        </p15:guide>
        <p15:guide id="3" orient="horz" pos="1592" userDrawn="1">
          <p15:clr>
            <a:srgbClr val="A4A3A4"/>
          </p15:clr>
        </p15:guide>
        <p15:guide id="4" orient="horz" pos="3128" userDrawn="1">
          <p15:clr>
            <a:srgbClr val="A4A3A4"/>
          </p15:clr>
        </p15:guide>
        <p15:guide id="5" pos="2165" userDrawn="1">
          <p15:clr>
            <a:srgbClr val="A4A3A4"/>
          </p15:clr>
        </p15:guide>
        <p15:guide id="6" pos="3987" userDrawn="1">
          <p15:clr>
            <a:srgbClr val="A4A3A4"/>
          </p15:clr>
        </p15:guide>
        <p15:guide id="7" pos="5949" userDrawn="1">
          <p15:clr>
            <a:srgbClr val="A4A3A4"/>
          </p15:clr>
        </p15:guide>
        <p15:guide id="8" pos="5191" userDrawn="1">
          <p15:clr>
            <a:srgbClr val="A4A3A4"/>
          </p15:clr>
        </p15:guide>
        <p15:guide id="9" pos="23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ser" initials="u" lastIdx="1" clrIdx="5"/>
  <p:cmAuthor id="1" name="liuhy" initials="l" lastIdx="13" clrIdx="0"/>
  <p:cmAuthor id="2" name="DELL" initials="D" lastIdx="1" clrIdx="6"/>
  <p:cmAuthor id="3" name="river" initials="r" lastIdx="2" clrIdx="0"/>
  <p:cmAuthor id="4" name="zw" initials="z" lastIdx="0" clrIdx="2"/>
  <p:cmAuthor id="5" name="Administrator" initials="A" lastIdx="2" clrIdx="3"/>
  <p:cmAuthor id="6" name="Zhangy" initials="Z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EBCCCC"/>
    <a:srgbClr val="C00000"/>
    <a:srgbClr val="455575"/>
    <a:srgbClr val="DBDBDB"/>
    <a:srgbClr val="CAB29D"/>
    <a:srgbClr val="F5E7E7"/>
    <a:srgbClr val="D7B01F"/>
    <a:srgbClr val="D7CA1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9"/>
    <p:restoredTop sz="93774" autoAdjust="0"/>
  </p:normalViewPr>
  <p:slideViewPr>
    <p:cSldViewPr snapToGrid="0" showGuides="1">
      <p:cViewPr varScale="1">
        <p:scale>
          <a:sx n="65" d="100"/>
          <a:sy n="65" d="100"/>
        </p:scale>
        <p:origin x="452" y="60"/>
      </p:cViewPr>
      <p:guideLst>
        <p:guide pos="3864"/>
        <p:guide orient="horz" pos="916"/>
        <p:guide orient="horz" pos="1592"/>
        <p:guide orient="horz" pos="3128"/>
        <p:guide pos="2165"/>
        <p:guide pos="3987"/>
        <p:guide pos="5949"/>
        <p:guide pos="5191"/>
        <p:guide pos="2362"/>
      </p:guideLst>
    </p:cSldViewPr>
  </p:slideViewPr>
  <p:outlineViewPr>
    <p:cViewPr>
      <p:scale>
        <a:sx n="33" d="100"/>
        <a:sy n="33" d="100"/>
      </p:scale>
      <p:origin x="0" y="-78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45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2D7B2-7EE9-458A-8142-FB3E8B981FAA}" type="doc">
      <dgm:prSet loTypeId="urn:microsoft.com/office/officeart/2005/8/layout/arrow6#1" loCatId="process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zh-CN" altLang="en-US"/>
        </a:p>
      </dgm:t>
    </dgm:pt>
    <dgm:pt modelId="{18B03C3A-26C8-4E73-93F6-FE0190D3580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/>
            <a:t>吸引高质量国际生来华学习</a:t>
          </a:r>
        </a:p>
      </dgm:t>
    </dgm:pt>
    <dgm:pt modelId="{C968C60A-29C0-4C4B-9A28-6E0928017D29}" type="parTrans" cxnId="{3E54CC2C-A752-424B-93F4-5F74744CC8D1}">
      <dgm:prSet/>
      <dgm:spPr/>
      <dgm:t>
        <a:bodyPr/>
        <a:lstStyle/>
        <a:p>
          <a:endParaRPr lang="zh-CN" altLang="en-US"/>
        </a:p>
      </dgm:t>
    </dgm:pt>
    <dgm:pt modelId="{086F6E09-B1FE-4F66-9D60-074EF7121A74}" type="sibTrans" cxnId="{3E54CC2C-A752-424B-93F4-5F74744CC8D1}">
      <dgm:prSet/>
      <dgm:spPr/>
      <dgm:t>
        <a:bodyPr/>
        <a:lstStyle/>
        <a:p>
          <a:endParaRPr lang="zh-CN" altLang="en-US"/>
        </a:p>
      </dgm:t>
    </dgm:pt>
    <dgm:pt modelId="{555E7C48-271B-43CF-81D8-86495735F20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/>
            <a:t>选派优秀学生</a:t>
          </a:r>
          <a:endParaRPr lang="en-US" altLang="zh-CN" sz="2800" b="1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/>
            <a:t>赴海外就业</a:t>
          </a:r>
        </a:p>
      </dgm:t>
    </dgm:pt>
    <dgm:pt modelId="{997AE3B0-C46A-4E49-A8E6-8C45CB3442DE}" type="parTrans" cxnId="{C044981F-8763-44F6-8DBC-9F147A858D76}">
      <dgm:prSet/>
      <dgm:spPr/>
      <dgm:t>
        <a:bodyPr/>
        <a:lstStyle/>
        <a:p>
          <a:endParaRPr lang="zh-CN" altLang="en-US"/>
        </a:p>
      </dgm:t>
    </dgm:pt>
    <dgm:pt modelId="{880C0D41-056B-4407-BFC3-1BC71F4886D5}" type="sibTrans" cxnId="{C044981F-8763-44F6-8DBC-9F147A858D76}">
      <dgm:prSet/>
      <dgm:spPr/>
      <dgm:t>
        <a:bodyPr/>
        <a:lstStyle/>
        <a:p>
          <a:endParaRPr lang="zh-CN" altLang="en-US"/>
        </a:p>
      </dgm:t>
    </dgm:pt>
    <dgm:pt modelId="{341D91C7-4651-4052-8217-99BB8F0C7A46}" type="pres">
      <dgm:prSet presAssocID="{BC92D7B2-7EE9-458A-8142-FB3E8B981FA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54C251B-C724-4BDA-AA27-43258ED3D09E}" type="pres">
      <dgm:prSet presAssocID="{BC92D7B2-7EE9-458A-8142-FB3E8B981FAA}" presName="ribbon" presStyleLbl="node1" presStyleIdx="0" presStyleCnt="1" custLinFactNeighborX="-55" custLinFactNeighborY="2585"/>
      <dgm:spPr/>
    </dgm:pt>
    <dgm:pt modelId="{E52FF7D9-3E7A-4680-B59C-C44C2B3F0EB0}" type="pres">
      <dgm:prSet presAssocID="{BC92D7B2-7EE9-458A-8142-FB3E8B981FAA}" presName="leftArrowText" presStyleLbl="node1" presStyleIdx="0" presStyleCnt="1" custScaleX="106693" custLinFactNeighborX="-3456" custLinFactNeighborY="79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F9575E-A681-4D38-A478-E94BFD83FD77}" type="pres">
      <dgm:prSet presAssocID="{BC92D7B2-7EE9-458A-8142-FB3E8B981FAA}" presName="rightArrowText" presStyleLbl="node1" presStyleIdx="0" presStyleCnt="1" custScaleX="86558" custLinFactNeighborX="160" custLinFactNeighborY="63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0E2973F-F353-4AB8-A82E-580D23CF4D92}" type="presOf" srcId="{555E7C48-271B-43CF-81D8-86495735F20A}" destId="{03F9575E-A681-4D38-A478-E94BFD83FD77}" srcOrd="0" destOrd="0" presId="urn:microsoft.com/office/officeart/2005/8/layout/arrow6#1"/>
    <dgm:cxn modelId="{251BF9E5-FE12-4A11-BB8A-377641B7AA84}" type="presOf" srcId="{18B03C3A-26C8-4E73-93F6-FE0190D3580F}" destId="{E52FF7D9-3E7A-4680-B59C-C44C2B3F0EB0}" srcOrd="0" destOrd="0" presId="urn:microsoft.com/office/officeart/2005/8/layout/arrow6#1"/>
    <dgm:cxn modelId="{C044981F-8763-44F6-8DBC-9F147A858D76}" srcId="{BC92D7B2-7EE9-458A-8142-FB3E8B981FAA}" destId="{555E7C48-271B-43CF-81D8-86495735F20A}" srcOrd="1" destOrd="0" parTransId="{997AE3B0-C46A-4E49-A8E6-8C45CB3442DE}" sibTransId="{880C0D41-056B-4407-BFC3-1BC71F4886D5}"/>
    <dgm:cxn modelId="{3E54CC2C-A752-424B-93F4-5F74744CC8D1}" srcId="{BC92D7B2-7EE9-458A-8142-FB3E8B981FAA}" destId="{18B03C3A-26C8-4E73-93F6-FE0190D3580F}" srcOrd="0" destOrd="0" parTransId="{C968C60A-29C0-4C4B-9A28-6E0928017D29}" sibTransId="{086F6E09-B1FE-4F66-9D60-074EF7121A74}"/>
    <dgm:cxn modelId="{33911D20-E491-4AF2-97EC-2C00A6F4F7EA}" type="presOf" srcId="{BC92D7B2-7EE9-458A-8142-FB3E8B981FAA}" destId="{341D91C7-4651-4052-8217-99BB8F0C7A46}" srcOrd="0" destOrd="0" presId="urn:microsoft.com/office/officeart/2005/8/layout/arrow6#1"/>
    <dgm:cxn modelId="{483498FA-71FD-421F-91C9-C410E0BC05D8}" type="presParOf" srcId="{341D91C7-4651-4052-8217-99BB8F0C7A46}" destId="{D54C251B-C724-4BDA-AA27-43258ED3D09E}" srcOrd="0" destOrd="0" presId="urn:microsoft.com/office/officeart/2005/8/layout/arrow6#1"/>
    <dgm:cxn modelId="{40CDF9B6-9BA4-45AD-89B9-C293574DEBB5}" type="presParOf" srcId="{341D91C7-4651-4052-8217-99BB8F0C7A46}" destId="{E52FF7D9-3E7A-4680-B59C-C44C2B3F0EB0}" srcOrd="1" destOrd="0" presId="urn:microsoft.com/office/officeart/2005/8/layout/arrow6#1"/>
    <dgm:cxn modelId="{5CD01364-DB0A-44D7-92EC-24816EE6D4C1}" type="presParOf" srcId="{341D91C7-4651-4052-8217-99BB8F0C7A46}" destId="{03F9575E-A681-4D38-A478-E94BFD83FD77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251B-C724-4BDA-AA27-43258ED3D09E}">
      <dsp:nvSpPr>
        <dsp:cNvPr id="0" name=""/>
        <dsp:cNvSpPr/>
      </dsp:nvSpPr>
      <dsp:spPr>
        <a:xfrm>
          <a:off x="0" y="785506"/>
          <a:ext cx="8128000" cy="3251199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FF7D9-3E7A-4680-B59C-C44C2B3F0EB0}">
      <dsp:nvSpPr>
        <dsp:cNvPr id="0" name=""/>
        <dsp:cNvSpPr/>
      </dsp:nvSpPr>
      <dsp:spPr bwMode="white">
        <a:xfrm>
          <a:off x="792900" y="1283072"/>
          <a:ext cx="2861762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/>
            <a:t>吸引高质量国际生来华学习</a:t>
          </a:r>
        </a:p>
      </dsp:txBody>
      <dsp:txXfrm>
        <a:off x="792900" y="1283072"/>
        <a:ext cx="2861762" cy="1593088"/>
      </dsp:txXfrm>
    </dsp:sp>
    <dsp:sp modelId="{03F9575E-A681-4D38-A478-E94BFD83FD77}">
      <dsp:nvSpPr>
        <dsp:cNvPr id="0" name=""/>
        <dsp:cNvSpPr/>
      </dsp:nvSpPr>
      <dsp:spPr bwMode="white">
        <a:xfrm>
          <a:off x="4282122" y="1892190"/>
          <a:ext cx="2743819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/>
            <a:t>选派优秀学生</a:t>
          </a:r>
          <a:endParaRPr lang="en-US" altLang="zh-CN" sz="2800" b="1" kern="1200" dirty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/>
            <a:t>赴海外就业</a:t>
          </a:r>
        </a:p>
      </dsp:txBody>
      <dsp:txXfrm>
        <a:off x="4282122" y="1892190"/>
        <a:ext cx="2743819" cy="159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4512A60F-63B3-4D54-AA63-B159FADA9F31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2026/3/8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9494E6C1-322F-4AF4-A541-6A7DCE3853A3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48513A3C-D0C5-45C0-BD52-194E7639670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2026/3/8</a:t>
            </a:fld>
            <a:endParaRPr lang="zh-CN" altLang="en-US" strike="noStrike" noProof="1"/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6E0D5545-95D4-489F-B8ED-7EAFA774B5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F7C8D-FDA9-4417-BA72-5C862E4B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>
            <a:extLst>
              <a:ext uri="{FF2B5EF4-FFF2-40B4-BE49-F238E27FC236}">
                <a16:creationId xmlns:a16="http://schemas.microsoft.com/office/drawing/2014/main" id="{882AB55C-A577-A900-1D2C-FDAFB564B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>
            <a:extLst>
              <a:ext uri="{FF2B5EF4-FFF2-40B4-BE49-F238E27FC236}">
                <a16:creationId xmlns:a16="http://schemas.microsoft.com/office/drawing/2014/main" id="{8D17A6CD-FC0C-18A5-69E6-1C88FA67B08B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1" name="灯片编号占位符 3">
            <a:extLst>
              <a:ext uri="{FF2B5EF4-FFF2-40B4-BE49-F238E27FC236}">
                <a16:creationId xmlns:a16="http://schemas.microsoft.com/office/drawing/2014/main" id="{93E06463-6C3A-5BBB-4E33-69942096271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10</a:t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70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D0E46-435D-120E-A767-81BFCA6A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>
            <a:extLst>
              <a:ext uri="{FF2B5EF4-FFF2-40B4-BE49-F238E27FC236}">
                <a16:creationId xmlns:a16="http://schemas.microsoft.com/office/drawing/2014/main" id="{C9F2C1F4-F272-42FE-0115-CF7D74747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>
            <a:extLst>
              <a:ext uri="{FF2B5EF4-FFF2-40B4-BE49-F238E27FC236}">
                <a16:creationId xmlns:a16="http://schemas.microsoft.com/office/drawing/2014/main" id="{57C9C678-189C-7028-DC19-667C55EAA0D1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1" name="灯片编号占位符 3">
            <a:extLst>
              <a:ext uri="{FF2B5EF4-FFF2-40B4-BE49-F238E27FC236}">
                <a16:creationId xmlns:a16="http://schemas.microsoft.com/office/drawing/2014/main" id="{B1D9500F-59F3-2C6A-6DA9-ECCC4DE6DA1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11</a:t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693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F3868-8C1D-4E67-1130-B2F5B7AC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44E807-C762-E590-CC38-40636D05D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888335-4C3F-AE8C-7947-A744B46DB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623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BC449-F644-5218-917D-0261195D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>
            <a:extLst>
              <a:ext uri="{FF2B5EF4-FFF2-40B4-BE49-F238E27FC236}">
                <a16:creationId xmlns:a16="http://schemas.microsoft.com/office/drawing/2014/main" id="{95F17F0E-21AB-C631-2AE1-7B5B84C50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>
            <a:extLst>
              <a:ext uri="{FF2B5EF4-FFF2-40B4-BE49-F238E27FC236}">
                <a16:creationId xmlns:a16="http://schemas.microsoft.com/office/drawing/2014/main" id="{140F459D-F14B-3CD0-0D81-6CA7A491A4FA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1" name="灯片编号占位符 3">
            <a:extLst>
              <a:ext uri="{FF2B5EF4-FFF2-40B4-BE49-F238E27FC236}">
                <a16:creationId xmlns:a16="http://schemas.microsoft.com/office/drawing/2014/main" id="{32BD164A-E4A5-57F5-A294-F900D1C3095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17</a:t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16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" y="50800"/>
            <a:ext cx="2170113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34"/>
          <p:cNvPicPr>
            <a:picLocks noChangeAspect="1"/>
          </p:cNvPicPr>
          <p:nvPr userDrawn="1"/>
        </p:nvPicPr>
        <p:blipFill>
          <a:blip r:embed="rId4"/>
          <a:srcRect l="74359" r="1346"/>
          <a:stretch>
            <a:fillRect/>
          </a:stretch>
        </p:blipFill>
        <p:spPr>
          <a:xfrm>
            <a:off x="8870950" y="274638"/>
            <a:ext cx="3001963" cy="411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" name="组合 1"/>
          <p:cNvGrpSpPr/>
          <p:nvPr userDrawn="1"/>
        </p:nvGrpSpPr>
        <p:grpSpPr>
          <a:xfrm>
            <a:off x="2328863" y="6243638"/>
            <a:ext cx="7554912" cy="406400"/>
            <a:chOff x="2328587" y="6073254"/>
            <a:chExt cx="7554800" cy="406590"/>
          </a:xfrm>
        </p:grpSpPr>
        <p:pic>
          <p:nvPicPr>
            <p:cNvPr id="2054" name="图片 17"/>
            <p:cNvPicPr>
              <a:picLocks noChangeAspect="1"/>
            </p:cNvPicPr>
            <p:nvPr userDrawn="1"/>
          </p:nvPicPr>
          <p:blipFill>
            <a:blip r:embed="rId5"/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39" name="直接连接符 38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 userDrawn="1"/>
        </p:nvCxnSpPr>
        <p:spPr>
          <a:xfrm>
            <a:off x="2046288" y="1712913"/>
            <a:ext cx="80994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288" y="3429000"/>
            <a:ext cx="80994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 fontAlgn="auto"/>
            <a:fld id="{DE506FFD-8B27-444A-964F-E64D0BB3DAF0}" type="datetime2">
              <a:rPr lang="zh-CN" altLang="en-US" strike="noStrike" noProof="1" smtClean="0"/>
              <a:t>​</a:t>
            </a:fld>
            <a:endParaRPr lang="zh-CN" altLang="en-US" strike="noStrike" noProof="1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平行四边形 17"/>
          <p:cNvSpPr/>
          <p:nvPr userDrawn="1"/>
        </p:nvSpPr>
        <p:spPr>
          <a:xfrm>
            <a:off x="0" y="0"/>
            <a:ext cx="12192000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268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088" y="73025"/>
            <a:ext cx="538162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平行四边形 20"/>
          <p:cNvSpPr/>
          <p:nvPr userDrawn="1"/>
        </p:nvSpPr>
        <p:spPr>
          <a:xfrm>
            <a:off x="11428413" y="120650"/>
            <a:ext cx="474663" cy="24130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7250" y="322263"/>
            <a:ext cx="473075" cy="242888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C53781C-E1F6-4315-A39D-61273F2E059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90100" y="3429000"/>
            <a:ext cx="219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7325" y="854075"/>
            <a:ext cx="1657350" cy="165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3138" y="1487488"/>
            <a:ext cx="219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3138" y="4146550"/>
            <a:ext cx="219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0700" y="1860550"/>
            <a:ext cx="2857500" cy="2332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475" y="0"/>
            <a:ext cx="5353050" cy="521970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4340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6288" y="188913"/>
            <a:ext cx="3019425" cy="211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 userDrawn="1"/>
        </p:nvSpPr>
        <p:spPr>
          <a:xfrm>
            <a:off x="3419475" y="4394200"/>
            <a:ext cx="5353050" cy="1460500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C53781C-E1F6-4315-A39D-61273F2E059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（一般样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92372" y="381075"/>
            <a:ext cx="9774619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rgbClr val="A62038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17746" y="1498600"/>
            <a:ext cx="10399554" cy="4286377"/>
          </a:xfrm>
          <a:prstGeom prst="rect">
            <a:avLst/>
          </a:prstGeom>
        </p:spPr>
        <p:txBody>
          <a:bodyPr/>
          <a:lstStyle>
            <a:lvl1pPr marL="363855" indent="-363855">
              <a:lnSpc>
                <a:spcPct val="130000"/>
              </a:lnSpc>
              <a:buClr>
                <a:srgbClr val="A62038"/>
              </a:buClr>
              <a:buFont typeface="Wingdings" panose="05000000000000000000" pitchFamily="2" charset="2"/>
              <a:buChar char="p"/>
              <a:defRPr sz="2400" b="1"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Clr>
                <a:srgbClr val="A62038"/>
              </a:buClr>
              <a:buFont typeface="Arial" panose="020B0604020202020204" pitchFamily="34" charset="0"/>
              <a:buChar char="•"/>
              <a:defRPr sz="2200" spc="3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Clr>
                <a:srgbClr val="A62038"/>
              </a:buClr>
              <a:buFont typeface="Arial" panose="020B0604020202020204" pitchFamily="34" charset="0"/>
              <a:buChar char="•"/>
              <a:defRPr sz="1800" spc="300">
                <a:solidFill>
                  <a:schemeClr val="bg2">
                    <a:lumMod val="7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Clr>
                <a:srgbClr val="A62038"/>
              </a:buClr>
              <a:buFont typeface="Arial" panose="020B0604020202020204" pitchFamily="34" charset="0"/>
              <a:buChar char="•"/>
              <a:defRPr sz="1600" spc="300">
                <a:solidFill>
                  <a:schemeClr val="bg2">
                    <a:lumMod val="7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Clr>
                <a:srgbClr val="A62038"/>
              </a:buClr>
              <a:buFont typeface="Arial" panose="020B0604020202020204" pitchFamily="34" charset="0"/>
              <a:buChar char="•"/>
              <a:defRPr sz="1400" spc="3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矩形: 圆顶角 8"/>
          <p:cNvSpPr/>
          <p:nvPr userDrawn="1"/>
        </p:nvSpPr>
        <p:spPr>
          <a:xfrm flipV="1">
            <a:off x="971883" y="1163586"/>
            <a:ext cx="1155300" cy="6856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剪去单角 9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平行四边形 14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08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" y="50800"/>
            <a:ext cx="2170113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34"/>
          <p:cNvPicPr>
            <a:picLocks noChangeAspect="1"/>
          </p:cNvPicPr>
          <p:nvPr userDrawn="1"/>
        </p:nvPicPr>
        <p:blipFill>
          <a:blip r:embed="rId4"/>
          <a:srcRect l="74359" r="1346"/>
          <a:stretch>
            <a:fillRect/>
          </a:stretch>
        </p:blipFill>
        <p:spPr>
          <a:xfrm>
            <a:off x="8870950" y="274638"/>
            <a:ext cx="3001963" cy="411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" name="组合 1"/>
          <p:cNvGrpSpPr/>
          <p:nvPr userDrawn="1"/>
        </p:nvGrpSpPr>
        <p:grpSpPr>
          <a:xfrm>
            <a:off x="2328863" y="6243638"/>
            <a:ext cx="7554912" cy="406400"/>
            <a:chOff x="2328587" y="6073254"/>
            <a:chExt cx="7554800" cy="406590"/>
          </a:xfrm>
        </p:grpSpPr>
        <p:pic>
          <p:nvPicPr>
            <p:cNvPr id="2054" name="图片 17"/>
            <p:cNvPicPr>
              <a:picLocks noChangeAspect="1"/>
            </p:cNvPicPr>
            <p:nvPr userDrawn="1"/>
          </p:nvPicPr>
          <p:blipFill>
            <a:blip r:embed="rId5"/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39" name="直接连接符 38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 userDrawn="1"/>
        </p:nvCxnSpPr>
        <p:spPr>
          <a:xfrm>
            <a:off x="2046288" y="1712913"/>
            <a:ext cx="80994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288" y="3429000"/>
            <a:ext cx="80994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 fontAlgn="auto"/>
            <a:fld id="{DE506FFD-8B27-444A-964F-E64D0BB3DAF0}" type="datetime2">
              <a:rPr lang="zh-CN" altLang="en-US" strike="noStrike" noProof="1" smtClean="0"/>
              <a:t>​</a:t>
            </a:fld>
            <a:endParaRPr lang="zh-CN" altLang="en-US" strike="noStrike" noProof="1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pic>
        <p:nvPicPr>
          <p:cNvPr id="3075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" y="50800"/>
            <a:ext cx="2170113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4"/>
          <p:cNvPicPr>
            <a:picLocks noChangeAspect="1"/>
          </p:cNvPicPr>
          <p:nvPr userDrawn="1"/>
        </p:nvPicPr>
        <p:blipFill>
          <a:blip r:embed="rId4"/>
          <a:srcRect l="74359" r="1346"/>
          <a:stretch>
            <a:fillRect/>
          </a:stretch>
        </p:blipFill>
        <p:spPr>
          <a:xfrm>
            <a:off x="8870950" y="274638"/>
            <a:ext cx="3001963" cy="411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7" name="组合 1"/>
          <p:cNvGrpSpPr/>
          <p:nvPr userDrawn="1"/>
        </p:nvGrpSpPr>
        <p:grpSpPr>
          <a:xfrm>
            <a:off x="3352800" y="6253163"/>
            <a:ext cx="5486400" cy="406400"/>
            <a:chOff x="3352562" y="6073254"/>
            <a:chExt cx="5486876" cy="406590"/>
          </a:xfrm>
        </p:grpSpPr>
        <p:pic>
          <p:nvPicPr>
            <p:cNvPr id="3078" name="图片 17"/>
            <p:cNvPicPr>
              <a:picLocks noChangeAspect="1"/>
            </p:cNvPicPr>
            <p:nvPr userDrawn="1"/>
          </p:nvPicPr>
          <p:blipFill>
            <a:blip r:embed="rId5"/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cxnSp>
        <p:nvCxnSpPr>
          <p:cNvPr id="39" name="直接连接符 38"/>
          <p:cNvCxnSpPr/>
          <p:nvPr userDrawn="1"/>
        </p:nvCxnSpPr>
        <p:spPr>
          <a:xfrm>
            <a:off x="2328863" y="6496050"/>
            <a:ext cx="90011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/>
        </p:nvCxnSpPr>
        <p:spPr>
          <a:xfrm>
            <a:off x="8983663" y="6496050"/>
            <a:ext cx="90011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 fontAlgn="auto"/>
            <a:fld id="{C6124F18-99FF-4E25-B026-C95B196756F6}" type="datetime2">
              <a:rPr lang="zh-CN" altLang="en-US" strike="noStrike" noProof="1" smtClean="0"/>
              <a:t>​</a:t>
            </a:fld>
            <a:endParaRPr lang="zh-CN" altLang="en-US" strike="noStrike" noProof="1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平行四边形 4"/>
          <p:cNvSpPr/>
          <p:nvPr userDrawn="1"/>
        </p:nvSpPr>
        <p:spPr>
          <a:xfrm>
            <a:off x="4144963" y="1538288"/>
            <a:ext cx="8047038" cy="318928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5" y="2142500"/>
            <a:ext cx="8047291" cy="2590938"/>
          </a:xfrm>
          <a:prstGeom prst="rect">
            <a:avLst/>
          </a:prstGeom>
        </p:spPr>
      </p:pic>
      <p:pic>
        <p:nvPicPr>
          <p:cNvPr id="4101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625" y="4410075"/>
            <a:ext cx="3935413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250" y="50800"/>
            <a:ext cx="2170113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26"/>
          <p:cNvPicPr>
            <a:picLocks noChangeAspect="1"/>
          </p:cNvPicPr>
          <p:nvPr userDrawn="1"/>
        </p:nvPicPr>
        <p:blipFill>
          <a:blip r:embed="rId6"/>
          <a:srcRect r="1346"/>
          <a:stretch>
            <a:fillRect/>
          </a:stretch>
        </p:blipFill>
        <p:spPr>
          <a:xfrm>
            <a:off x="0" y="6042025"/>
            <a:ext cx="121681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460763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8946863" y="4805775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 fontAlgn="auto"/>
            <a:fld id="{C6124F18-99FF-4E25-B026-C95B196756F6}" type="datetime2">
              <a:rPr lang="zh-CN" altLang="en-US" strike="noStrike" noProof="1" smtClean="0"/>
              <a:t>​</a:t>
            </a:fld>
            <a:endParaRPr lang="zh-CN" altLang="en-US" strike="noStrike" noProof="1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460764" y="4696131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pic>
        <p:nvPicPr>
          <p:cNvPr id="3075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" y="50800"/>
            <a:ext cx="2170113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4"/>
          <p:cNvPicPr>
            <a:picLocks noChangeAspect="1"/>
          </p:cNvPicPr>
          <p:nvPr userDrawn="1"/>
        </p:nvPicPr>
        <p:blipFill>
          <a:blip r:embed="rId4"/>
          <a:srcRect l="74359" r="1346"/>
          <a:stretch>
            <a:fillRect/>
          </a:stretch>
        </p:blipFill>
        <p:spPr>
          <a:xfrm>
            <a:off x="8870950" y="274638"/>
            <a:ext cx="3001963" cy="411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7" name="组合 1"/>
          <p:cNvGrpSpPr/>
          <p:nvPr userDrawn="1"/>
        </p:nvGrpSpPr>
        <p:grpSpPr>
          <a:xfrm>
            <a:off x="3352800" y="6253163"/>
            <a:ext cx="5486400" cy="406400"/>
            <a:chOff x="3352562" y="6073254"/>
            <a:chExt cx="5486876" cy="406590"/>
          </a:xfrm>
        </p:grpSpPr>
        <p:pic>
          <p:nvPicPr>
            <p:cNvPr id="3078" name="图片 17"/>
            <p:cNvPicPr>
              <a:picLocks noChangeAspect="1"/>
            </p:cNvPicPr>
            <p:nvPr userDrawn="1"/>
          </p:nvPicPr>
          <p:blipFill>
            <a:blip r:embed="rId5"/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cxnSp>
        <p:nvCxnSpPr>
          <p:cNvPr id="39" name="直接连接符 38"/>
          <p:cNvCxnSpPr/>
          <p:nvPr userDrawn="1"/>
        </p:nvCxnSpPr>
        <p:spPr>
          <a:xfrm>
            <a:off x="2328863" y="6496050"/>
            <a:ext cx="90011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/>
        </p:nvCxnSpPr>
        <p:spPr>
          <a:xfrm>
            <a:off x="8983663" y="6496050"/>
            <a:ext cx="90011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 fontAlgn="auto"/>
            <a:fld id="{C6124F18-99FF-4E25-B026-C95B196756F6}" type="datetime2">
              <a:rPr lang="zh-CN" altLang="en-US" strike="noStrike" noProof="1" smtClean="0"/>
              <a:t>​</a:t>
            </a:fld>
            <a:endParaRPr lang="zh-CN" altLang="en-US" strike="noStrike" noProof="1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3"/>
          <p:cNvGrpSpPr/>
          <p:nvPr userDrawn="1"/>
        </p:nvGrpSpPr>
        <p:grpSpPr>
          <a:xfrm>
            <a:off x="304800" y="2455863"/>
            <a:ext cx="4122738" cy="1462087"/>
            <a:chOff x="304800" y="2709636"/>
            <a:chExt cx="4122059" cy="1462680"/>
          </a:xfrm>
        </p:grpSpPr>
        <p:grpSp>
          <p:nvGrpSpPr>
            <p:cNvPr id="5124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5125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512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lvl="0" algn="ctr"/>
                <a:r>
                  <a:rPr lang="zh-CN" altLang="en-US" sz="5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pic>
          <p:nvPicPr>
            <p:cNvPr id="5130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矩形 21"/>
          <p:cNvSpPr/>
          <p:nvPr userDrawn="1"/>
        </p:nvSpPr>
        <p:spPr>
          <a:xfrm flipV="1">
            <a:off x="5672138" y="0"/>
            <a:ext cx="90488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组合 4"/>
          <p:cNvGrpSpPr/>
          <p:nvPr/>
        </p:nvGrpSpPr>
        <p:grpSpPr>
          <a:xfrm>
            <a:off x="4035425" y="685800"/>
            <a:ext cx="4121150" cy="1462088"/>
            <a:chOff x="667655" y="1497651"/>
            <a:chExt cx="4122060" cy="1462680"/>
          </a:xfrm>
        </p:grpSpPr>
        <p:grpSp>
          <p:nvGrpSpPr>
            <p:cNvPr id="6148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6151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lvl="0" algn="ctr"/>
              <a:r>
                <a:rPr lang="zh-CN" altLang="en-US" sz="60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pic>
        <p:nvPicPr>
          <p:cNvPr id="615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38" y="796925"/>
            <a:ext cx="1590675" cy="1116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 rot="16200000" flipV="1">
            <a:off x="6050756" y="-2737644"/>
            <a:ext cx="90488" cy="12198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矩形 41"/>
          <p:cNvSpPr/>
          <p:nvPr userDrawn="1"/>
        </p:nvSpPr>
        <p:spPr>
          <a:xfrm rot="16200000">
            <a:off x="6050756" y="-2616994"/>
            <a:ext cx="90488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7172" name="图片 34"/>
          <p:cNvPicPr>
            <a:picLocks noChangeAspect="1"/>
          </p:cNvPicPr>
          <p:nvPr userDrawn="1"/>
        </p:nvPicPr>
        <p:blipFill>
          <a:blip r:embed="rId3"/>
          <a:srcRect r="1346"/>
          <a:stretch>
            <a:fillRect/>
          </a:stretch>
        </p:blipFill>
        <p:spPr>
          <a:xfrm>
            <a:off x="0" y="6042025"/>
            <a:ext cx="121681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矩形 41"/>
          <p:cNvSpPr/>
          <p:nvPr userDrawn="1"/>
        </p:nvSpPr>
        <p:spPr>
          <a:xfrm rot="10800000">
            <a:off x="5886450" y="-44450"/>
            <a:ext cx="88900" cy="69469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8196" name="图片 6"/>
          <p:cNvPicPr>
            <a:picLocks noChangeAspect="1"/>
          </p:cNvPicPr>
          <p:nvPr userDrawn="1"/>
        </p:nvPicPr>
        <p:blipFill>
          <a:blip r:embed="rId3"/>
          <a:srcRect l="49487" r="1344"/>
          <a:stretch>
            <a:fillRect/>
          </a:stretch>
        </p:blipFill>
        <p:spPr>
          <a:xfrm>
            <a:off x="6238875" y="6042025"/>
            <a:ext cx="59197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3"/>
          <p:cNvPicPr>
            <a:picLocks noChangeAspect="1"/>
          </p:cNvPicPr>
          <p:nvPr userDrawn="1"/>
        </p:nvPicPr>
        <p:blipFill>
          <a:blip r:embed="rId3"/>
          <a:srcRect r="1346"/>
          <a:stretch>
            <a:fillRect/>
          </a:stretch>
        </p:blipFill>
        <p:spPr>
          <a:xfrm>
            <a:off x="0" y="6042025"/>
            <a:ext cx="121681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平行四边形 18"/>
          <p:cNvSpPr/>
          <p:nvPr userDrawn="1"/>
        </p:nvSpPr>
        <p:spPr>
          <a:xfrm>
            <a:off x="0" y="0"/>
            <a:ext cx="12192000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221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73025"/>
            <a:ext cx="538162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平行四边形 10"/>
          <p:cNvSpPr/>
          <p:nvPr userDrawn="1"/>
        </p:nvSpPr>
        <p:spPr>
          <a:xfrm>
            <a:off x="11428413" y="120650"/>
            <a:ext cx="474663" cy="24130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7250" y="322263"/>
            <a:ext cx="473075" cy="242888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C53781C-E1F6-4315-A39D-61273F2E059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平行四边形 18"/>
          <p:cNvSpPr/>
          <p:nvPr userDrawn="1"/>
        </p:nvSpPr>
        <p:spPr>
          <a:xfrm>
            <a:off x="0" y="0"/>
            <a:ext cx="12192000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244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088" y="73025"/>
            <a:ext cx="538162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平行四边形 10"/>
          <p:cNvSpPr/>
          <p:nvPr userDrawn="1"/>
        </p:nvSpPr>
        <p:spPr>
          <a:xfrm>
            <a:off x="995363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 strike="noStrike" noProof="1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2100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 strike="noStrike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025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r>
              <a:rPr lang="zh-CN" altLang="en-US" sz="2400" b="1" strike="noStrike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763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r>
              <a:rPr lang="zh-CN" altLang="en-US" sz="2400" b="1" strike="noStrike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4688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r>
              <a:rPr lang="zh-CN" altLang="en-US" sz="2400" b="1" strike="noStrike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0250" name="图片 17"/>
          <p:cNvPicPr>
            <a:picLocks noChangeAspect="1"/>
          </p:cNvPicPr>
          <p:nvPr userDrawn="1"/>
        </p:nvPicPr>
        <p:blipFill>
          <a:blip r:embed="rId4"/>
          <a:srcRect r="1346"/>
          <a:stretch>
            <a:fillRect/>
          </a:stretch>
        </p:blipFill>
        <p:spPr>
          <a:xfrm>
            <a:off x="0" y="6042025"/>
            <a:ext cx="121681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平行四边形 20"/>
          <p:cNvSpPr/>
          <p:nvPr userDrawn="1"/>
        </p:nvSpPr>
        <p:spPr>
          <a:xfrm>
            <a:off x="11428413" y="120650"/>
            <a:ext cx="474663" cy="24130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7250" y="322263"/>
            <a:ext cx="473075" cy="242888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C53781C-E1F6-4315-A39D-61273F2E059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平行四边形 17"/>
          <p:cNvSpPr/>
          <p:nvPr userDrawn="1"/>
        </p:nvSpPr>
        <p:spPr>
          <a:xfrm>
            <a:off x="0" y="0"/>
            <a:ext cx="12192000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268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088" y="73025"/>
            <a:ext cx="538162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平行四边形 20"/>
          <p:cNvSpPr/>
          <p:nvPr userDrawn="1"/>
        </p:nvSpPr>
        <p:spPr>
          <a:xfrm>
            <a:off x="11428413" y="120650"/>
            <a:ext cx="474663" cy="24130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7250" y="322263"/>
            <a:ext cx="473075" cy="242888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C53781C-E1F6-4315-A39D-61273F2E059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90100" y="3429000"/>
            <a:ext cx="219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7325" y="854075"/>
            <a:ext cx="1657350" cy="165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3138" y="1487488"/>
            <a:ext cx="219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3138" y="4146550"/>
            <a:ext cx="219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0700" y="1860550"/>
            <a:ext cx="2857500" cy="2332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475" y="0"/>
            <a:ext cx="5353050" cy="521970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4340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6288" y="188913"/>
            <a:ext cx="3019425" cy="211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 userDrawn="1"/>
        </p:nvSpPr>
        <p:spPr>
          <a:xfrm>
            <a:off x="3419475" y="4394200"/>
            <a:ext cx="5353050" cy="1460500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8"/>
            <a:ext cx="12292835" cy="3957852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平行四边形 4"/>
          <p:cNvSpPr/>
          <p:nvPr userDrawn="1"/>
        </p:nvSpPr>
        <p:spPr>
          <a:xfrm>
            <a:off x="4144963" y="1538288"/>
            <a:ext cx="8047038" cy="318928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5" y="2142500"/>
            <a:ext cx="8047291" cy="2590938"/>
          </a:xfrm>
          <a:prstGeom prst="rect">
            <a:avLst/>
          </a:prstGeom>
        </p:spPr>
      </p:pic>
      <p:pic>
        <p:nvPicPr>
          <p:cNvPr id="4101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625" y="4410075"/>
            <a:ext cx="3935413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250" y="50800"/>
            <a:ext cx="2170113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26"/>
          <p:cNvPicPr>
            <a:picLocks noChangeAspect="1"/>
          </p:cNvPicPr>
          <p:nvPr userDrawn="1"/>
        </p:nvPicPr>
        <p:blipFill>
          <a:blip r:embed="rId6"/>
          <a:srcRect r="1346"/>
          <a:stretch>
            <a:fillRect/>
          </a:stretch>
        </p:blipFill>
        <p:spPr>
          <a:xfrm>
            <a:off x="0" y="6042025"/>
            <a:ext cx="121681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460763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8946863" y="4805775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 fontAlgn="auto"/>
            <a:fld id="{C6124F18-99FF-4E25-B026-C95B196756F6}" type="datetime2">
              <a:rPr lang="zh-CN" altLang="en-US" strike="noStrike" noProof="1" smtClean="0"/>
              <a:t>​</a:t>
            </a:fld>
            <a:endParaRPr lang="zh-CN" altLang="en-US" strike="noStrike" noProof="1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460764" y="4696131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C53781C-E1F6-4315-A39D-61273F2E059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3"/>
          <p:cNvGrpSpPr/>
          <p:nvPr userDrawn="1"/>
        </p:nvGrpSpPr>
        <p:grpSpPr>
          <a:xfrm>
            <a:off x="304800" y="2455863"/>
            <a:ext cx="4122738" cy="1462087"/>
            <a:chOff x="304800" y="2709636"/>
            <a:chExt cx="4122059" cy="1462680"/>
          </a:xfrm>
        </p:grpSpPr>
        <p:grpSp>
          <p:nvGrpSpPr>
            <p:cNvPr id="5124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5125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512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lvl="0" algn="ctr"/>
                <a:r>
                  <a:rPr lang="zh-CN" altLang="en-US" sz="5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pic>
          <p:nvPicPr>
            <p:cNvPr id="5130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矩形 21"/>
          <p:cNvSpPr/>
          <p:nvPr userDrawn="1"/>
        </p:nvSpPr>
        <p:spPr>
          <a:xfrm flipV="1">
            <a:off x="5672138" y="0"/>
            <a:ext cx="90488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组合 4"/>
          <p:cNvGrpSpPr/>
          <p:nvPr/>
        </p:nvGrpSpPr>
        <p:grpSpPr>
          <a:xfrm>
            <a:off x="4035425" y="685800"/>
            <a:ext cx="4121150" cy="1462088"/>
            <a:chOff x="667655" y="1497651"/>
            <a:chExt cx="4122060" cy="1462680"/>
          </a:xfrm>
        </p:grpSpPr>
        <p:grpSp>
          <p:nvGrpSpPr>
            <p:cNvPr id="6148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6151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lvl="0" algn="ctr"/>
              <a:r>
                <a:rPr lang="zh-CN" altLang="en-US" sz="60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pic>
        <p:nvPicPr>
          <p:cNvPr id="615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38" y="796925"/>
            <a:ext cx="1590675" cy="1116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 rot="16200000" flipV="1">
            <a:off x="6050756" y="-2737644"/>
            <a:ext cx="90488" cy="12198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矩形 41"/>
          <p:cNvSpPr/>
          <p:nvPr userDrawn="1"/>
        </p:nvSpPr>
        <p:spPr>
          <a:xfrm rot="16200000">
            <a:off x="6050756" y="-2616994"/>
            <a:ext cx="90488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7172" name="图片 34"/>
          <p:cNvPicPr>
            <a:picLocks noChangeAspect="1"/>
          </p:cNvPicPr>
          <p:nvPr userDrawn="1"/>
        </p:nvPicPr>
        <p:blipFill>
          <a:blip r:embed="rId3"/>
          <a:srcRect r="1346"/>
          <a:stretch>
            <a:fillRect/>
          </a:stretch>
        </p:blipFill>
        <p:spPr>
          <a:xfrm>
            <a:off x="0" y="6042025"/>
            <a:ext cx="121681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矩形 41"/>
          <p:cNvSpPr/>
          <p:nvPr userDrawn="1"/>
        </p:nvSpPr>
        <p:spPr>
          <a:xfrm rot="10800000">
            <a:off x="5886450" y="-44450"/>
            <a:ext cx="88900" cy="69469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8196" name="图片 6"/>
          <p:cNvPicPr>
            <a:picLocks noChangeAspect="1"/>
          </p:cNvPicPr>
          <p:nvPr userDrawn="1"/>
        </p:nvPicPr>
        <p:blipFill>
          <a:blip r:embed="rId3"/>
          <a:srcRect l="49487" r="1344"/>
          <a:stretch>
            <a:fillRect/>
          </a:stretch>
        </p:blipFill>
        <p:spPr>
          <a:xfrm>
            <a:off x="6238875" y="6042025"/>
            <a:ext cx="59197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3"/>
          <p:cNvPicPr>
            <a:picLocks noChangeAspect="1"/>
          </p:cNvPicPr>
          <p:nvPr userDrawn="1"/>
        </p:nvPicPr>
        <p:blipFill>
          <a:blip r:embed="rId3"/>
          <a:srcRect r="1346"/>
          <a:stretch>
            <a:fillRect/>
          </a:stretch>
        </p:blipFill>
        <p:spPr>
          <a:xfrm>
            <a:off x="0" y="6042025"/>
            <a:ext cx="121681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平行四边形 18"/>
          <p:cNvSpPr/>
          <p:nvPr userDrawn="1"/>
        </p:nvSpPr>
        <p:spPr>
          <a:xfrm>
            <a:off x="0" y="0"/>
            <a:ext cx="12192000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221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73025"/>
            <a:ext cx="538162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平行四边形 10"/>
          <p:cNvSpPr/>
          <p:nvPr userDrawn="1"/>
        </p:nvSpPr>
        <p:spPr>
          <a:xfrm>
            <a:off x="11428413" y="120650"/>
            <a:ext cx="474663" cy="24130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7250" y="322263"/>
            <a:ext cx="473075" cy="242888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C53781C-E1F6-4315-A39D-61273F2E059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平行四边形 18"/>
          <p:cNvSpPr/>
          <p:nvPr userDrawn="1"/>
        </p:nvSpPr>
        <p:spPr>
          <a:xfrm>
            <a:off x="0" y="0"/>
            <a:ext cx="12192000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244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088" y="73025"/>
            <a:ext cx="538162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平行四边形 10"/>
          <p:cNvSpPr/>
          <p:nvPr userDrawn="1"/>
        </p:nvSpPr>
        <p:spPr>
          <a:xfrm>
            <a:off x="995363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 strike="noStrike" noProof="1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2100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 strike="noStrike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025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r>
              <a:rPr lang="zh-CN" altLang="en-US" sz="2400" b="1" strike="noStrike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763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r>
              <a:rPr lang="zh-CN" altLang="en-US" sz="2400" b="1" strike="noStrike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4688" y="104775"/>
            <a:ext cx="1957388" cy="514350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r>
              <a:rPr lang="zh-CN" altLang="en-US" sz="2400" b="1" strike="noStrike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0250" name="图片 17"/>
          <p:cNvPicPr>
            <a:picLocks noChangeAspect="1"/>
          </p:cNvPicPr>
          <p:nvPr userDrawn="1"/>
        </p:nvPicPr>
        <p:blipFill>
          <a:blip r:embed="rId4"/>
          <a:srcRect r="1346"/>
          <a:stretch>
            <a:fillRect/>
          </a:stretch>
        </p:blipFill>
        <p:spPr>
          <a:xfrm>
            <a:off x="0" y="6042025"/>
            <a:ext cx="12168188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平行四边形 20"/>
          <p:cNvSpPr/>
          <p:nvPr userDrawn="1"/>
        </p:nvSpPr>
        <p:spPr>
          <a:xfrm>
            <a:off x="11428413" y="120650"/>
            <a:ext cx="474663" cy="24130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7250" y="322263"/>
            <a:ext cx="473075" cy="242888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C53781C-E1F6-4315-A39D-61273F2E059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80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50563" y="6515100"/>
            <a:ext cx="103663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48644C6-89F0-466C-949F-E70AD72679A8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" Type="http://schemas.openxmlformats.org/officeDocument/2006/relationships/tags" Target="../tags/tag105.xml"/><Relationship Id="rId21" Type="http://schemas.openxmlformats.org/officeDocument/2006/relationships/slideLayout" Target="../slideLayouts/slideLayout26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15.jpe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slideLayout" Target="../slideLayouts/slideLayout20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15.jpe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slideLayout" Target="../slideLayouts/slideLayout20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5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15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tags" Target="../tags/tag73.xml"/><Relationship Id="rId16" Type="http://schemas.openxmlformats.org/officeDocument/2006/relationships/slideLayout" Target="../slideLayouts/slideLayout16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image" Target="../media/image15.jpe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slideLayout" Target="../slideLayouts/slideLayout20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占位符 24" descr="图片包含 户外, 树, 建筑物, 天空&#10;&#10;自动生成的说明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9999" b="29999"/>
          <a:stretch>
            <a:fillRect/>
          </a:stretch>
        </p:blipFill>
        <p:spPr>
          <a:xfrm>
            <a:off x="0" y="749300"/>
            <a:ext cx="12203113" cy="3192463"/>
          </a:xfrm>
          <a:noFill/>
          <a:ln>
            <a:noFill/>
          </a:ln>
        </p:spPr>
      </p:pic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46112" y="3019244"/>
            <a:ext cx="11167515" cy="181154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3200" noProof="1"/>
              <a:t>智建未来、标准出海：土木工程本科国际学位项目</a:t>
            </a:r>
            <a:r>
              <a:rPr lang="zh-CN" altLang="en-US" sz="2400" noProof="1">
                <a:solidFill>
                  <a:schemeClr val="tx1"/>
                </a:solidFill>
              </a:rPr>
              <a:t/>
            </a:r>
            <a:br>
              <a:rPr lang="zh-CN" altLang="en-US" sz="2400" noProof="1">
                <a:solidFill>
                  <a:schemeClr val="tx1"/>
                </a:solidFill>
              </a:rPr>
            </a:br>
            <a:r>
              <a:rPr lang="zh-CN" altLang="en-US" sz="2400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以土筑基，以木育林，以智联界 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                                         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</a:endParaRPr>
          </a:p>
        </p:txBody>
      </p:sp>
      <p:sp>
        <p:nvSpPr>
          <p:cNvPr id="18436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502240" y="5127641"/>
            <a:ext cx="7198632" cy="598487"/>
          </a:xfrm>
          <a:noFill/>
          <a:ln>
            <a:noFill/>
          </a:ln>
        </p:spPr>
        <p:txBody>
          <a:bodyPr anchor="ctr" anchorCtr="0"/>
          <a:lstStyle/>
          <a:p>
            <a:pPr defTabSz="914400">
              <a:buClrTx/>
              <a:buSzTx/>
            </a:pPr>
            <a:r>
              <a:rPr lang="zh-CN" altLang="en-US" sz="2000" kern="1200" dirty="0">
                <a:latin typeface="+mn-lt"/>
                <a:ea typeface="+mn-ea"/>
                <a:cs typeface="+mn-cs"/>
              </a:rPr>
              <a:t>船舶海洋与建筑工程学院｜土木工程</a:t>
            </a:r>
          </a:p>
        </p:txBody>
      </p:sp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4908210" y="5801074"/>
            <a:ext cx="2366056" cy="454025"/>
          </a:xfrm>
        </p:spPr>
        <p:txBody>
          <a:bodyPr/>
          <a:lstStyle/>
          <a:p>
            <a:r>
              <a:rPr lang="en-US" altLang="zh-CN" sz="2000" b="1" dirty="0"/>
              <a:t>2026</a:t>
            </a:r>
            <a:r>
              <a:rPr lang="zh-CN" altLang="en-US" sz="2000" b="1" dirty="0"/>
              <a:t>年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77D9A-7402-0168-FB85-0DE9B5F0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占位符 1">
            <a:extLst>
              <a:ext uri="{FF2B5EF4-FFF2-40B4-BE49-F238E27FC236}">
                <a16:creationId xmlns:a16="http://schemas.microsoft.com/office/drawing/2014/main" id="{DFB2C52F-4F42-E2AB-35ED-218118471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</p:spPr>
        <p:txBody>
          <a:bodyPr/>
          <a:lstStyle/>
          <a:p>
            <a:r>
              <a:rPr kumimoji="1" lang="zh-CN" altLang="en-US" dirty="0"/>
              <a:t>人才培养目标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8FB0B41-BB7C-5CF2-E671-0962763E322E}"/>
              </a:ext>
            </a:extLst>
          </p:cNvPr>
          <p:cNvSpPr/>
          <p:nvPr/>
        </p:nvSpPr>
        <p:spPr>
          <a:xfrm>
            <a:off x="185689" y="5719231"/>
            <a:ext cx="1210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0" dirty="0">
                <a:solidFill>
                  <a:srgbClr val="002060"/>
                </a:solidFill>
                <a:latin typeface="+mn-ea"/>
                <a:ea typeface="+mn-ea"/>
                <a:cs typeface="Segoe UI" panose="020B0502040204020203" pitchFamily="34" charset="0"/>
              </a:rPr>
              <a:t>培养深谙中外技术体系、具备全面的专业素养、拥有跨文化领导力</a:t>
            </a:r>
            <a:endParaRPr lang="en-US" altLang="zh-CN" sz="2800" b="1" kern="0" dirty="0">
              <a:solidFill>
                <a:srgbClr val="002060"/>
              </a:solidFill>
              <a:latin typeface="+mn-ea"/>
              <a:ea typeface="+mn-ea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0" dirty="0">
                <a:solidFill>
                  <a:srgbClr val="002060"/>
                </a:solidFill>
                <a:latin typeface="+mn-ea"/>
                <a:ea typeface="+mn-ea"/>
                <a:cs typeface="Segoe UI" panose="020B0502040204020203" pitchFamily="34" charset="0"/>
              </a:rPr>
              <a:t>和胜任力的</a:t>
            </a:r>
            <a:r>
              <a:rPr lang="zh-CN" altLang="en-US" sz="2800" b="1" kern="0" dirty="0">
                <a:solidFill>
                  <a:srgbClr val="C00000"/>
                </a:solidFill>
                <a:latin typeface="+mn-ea"/>
                <a:ea typeface="+mn-ea"/>
                <a:cs typeface="Segoe UI" panose="020B0502040204020203" pitchFamily="34" charset="0"/>
              </a:rPr>
              <a:t>国际土木工程拔尖人才</a:t>
            </a:r>
            <a:r>
              <a:rPr lang="zh-CN" altLang="en-US" sz="2800" b="1" kern="0" dirty="0">
                <a:solidFill>
                  <a:srgbClr val="002060"/>
                </a:solidFill>
                <a:latin typeface="+mn-ea"/>
                <a:ea typeface="+mn-ea"/>
                <a:cs typeface="Segoe UI" panose="020B0502040204020203" pitchFamily="34" charset="0"/>
              </a:rPr>
              <a:t>。</a:t>
            </a:r>
            <a:endParaRPr lang="zh-CN" altLang="en-US" sz="2000" kern="0" dirty="0">
              <a:solidFill>
                <a:srgbClr val="404040"/>
              </a:solidFill>
              <a:latin typeface="+mn-e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B38D5D5D-71A8-DA97-F14E-F18DC5A48835}"/>
              </a:ext>
            </a:extLst>
          </p:cNvPr>
          <p:cNvSpPr/>
          <p:nvPr/>
        </p:nvSpPr>
        <p:spPr>
          <a:xfrm>
            <a:off x="1075351" y="3110086"/>
            <a:ext cx="2921000" cy="1727200"/>
          </a:xfrm>
          <a:custGeom>
            <a:avLst/>
            <a:gdLst/>
            <a:ahLst/>
            <a:cxnLst/>
            <a:rect l="l" t="t" r="r" b="b"/>
            <a:pathLst>
              <a:path w="2921000" h="1727200">
                <a:moveTo>
                  <a:pt x="101594" y="0"/>
                </a:moveTo>
                <a:lnTo>
                  <a:pt x="2819406" y="0"/>
                </a:lnTo>
                <a:cubicBezTo>
                  <a:pt x="2875515" y="0"/>
                  <a:pt x="2921000" y="45485"/>
                  <a:pt x="2921000" y="101594"/>
                </a:cubicBezTo>
                <a:lnTo>
                  <a:pt x="2921000" y="1625606"/>
                </a:lnTo>
                <a:cubicBezTo>
                  <a:pt x="2921000" y="1681715"/>
                  <a:pt x="2875515" y="1727200"/>
                  <a:pt x="2819406" y="1727200"/>
                </a:cubicBezTo>
                <a:lnTo>
                  <a:pt x="101594" y="1727200"/>
                </a:lnTo>
                <a:cubicBezTo>
                  <a:pt x="45485" y="1727200"/>
                  <a:pt x="0" y="1681715"/>
                  <a:pt x="0" y="16256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</p:spPr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E4B24653-E2DB-8773-C7BB-FD4F5AF15CFC}"/>
              </a:ext>
            </a:extLst>
          </p:cNvPr>
          <p:cNvSpPr/>
          <p:nvPr/>
        </p:nvSpPr>
        <p:spPr>
          <a:xfrm>
            <a:off x="2250101" y="3313286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371386" y="187970"/>
                </a:moveTo>
                <a:cubicBezTo>
                  <a:pt x="382280" y="185023"/>
                  <a:pt x="393710" y="190202"/>
                  <a:pt x="398621" y="200293"/>
                </a:cubicBezTo>
                <a:lnTo>
                  <a:pt x="415230" y="233869"/>
                </a:lnTo>
                <a:cubicBezTo>
                  <a:pt x="424428" y="235119"/>
                  <a:pt x="433447" y="237619"/>
                  <a:pt x="441930" y="241102"/>
                </a:cubicBezTo>
                <a:lnTo>
                  <a:pt x="473184" y="220295"/>
                </a:lnTo>
                <a:cubicBezTo>
                  <a:pt x="482560" y="214045"/>
                  <a:pt x="494973" y="215295"/>
                  <a:pt x="502920" y="223242"/>
                </a:cubicBezTo>
                <a:lnTo>
                  <a:pt x="520065" y="240387"/>
                </a:lnTo>
                <a:cubicBezTo>
                  <a:pt x="528012" y="248335"/>
                  <a:pt x="529263" y="260836"/>
                  <a:pt x="523012" y="270123"/>
                </a:cubicBezTo>
                <a:lnTo>
                  <a:pt x="502206" y="301288"/>
                </a:lnTo>
                <a:cubicBezTo>
                  <a:pt x="503902" y="305485"/>
                  <a:pt x="505420" y="309860"/>
                  <a:pt x="506670" y="314414"/>
                </a:cubicBezTo>
                <a:cubicBezTo>
                  <a:pt x="507921" y="318968"/>
                  <a:pt x="508724" y="323433"/>
                  <a:pt x="509349" y="327987"/>
                </a:cubicBezTo>
                <a:lnTo>
                  <a:pt x="543014" y="344597"/>
                </a:lnTo>
                <a:cubicBezTo>
                  <a:pt x="553105" y="349597"/>
                  <a:pt x="558284" y="361027"/>
                  <a:pt x="555337" y="371832"/>
                </a:cubicBezTo>
                <a:lnTo>
                  <a:pt x="549086" y="395228"/>
                </a:lnTo>
                <a:cubicBezTo>
                  <a:pt x="546140" y="406033"/>
                  <a:pt x="536049" y="413355"/>
                  <a:pt x="524798" y="412641"/>
                </a:cubicBezTo>
                <a:lnTo>
                  <a:pt x="487293" y="410230"/>
                </a:lnTo>
                <a:cubicBezTo>
                  <a:pt x="481667" y="417463"/>
                  <a:pt x="475149" y="424160"/>
                  <a:pt x="467737" y="429875"/>
                </a:cubicBezTo>
                <a:lnTo>
                  <a:pt x="470148" y="467291"/>
                </a:lnTo>
                <a:cubicBezTo>
                  <a:pt x="470862" y="478542"/>
                  <a:pt x="463540" y="488722"/>
                  <a:pt x="452735" y="491579"/>
                </a:cubicBezTo>
                <a:lnTo>
                  <a:pt x="429339" y="497830"/>
                </a:lnTo>
                <a:cubicBezTo>
                  <a:pt x="418445" y="500777"/>
                  <a:pt x="407104" y="495598"/>
                  <a:pt x="402104" y="485507"/>
                </a:cubicBezTo>
                <a:lnTo>
                  <a:pt x="385495" y="451931"/>
                </a:lnTo>
                <a:cubicBezTo>
                  <a:pt x="376297" y="450681"/>
                  <a:pt x="367278" y="448181"/>
                  <a:pt x="358795" y="444698"/>
                </a:cubicBezTo>
                <a:lnTo>
                  <a:pt x="327541" y="465505"/>
                </a:lnTo>
                <a:cubicBezTo>
                  <a:pt x="318165" y="471755"/>
                  <a:pt x="305753" y="470505"/>
                  <a:pt x="297805" y="462558"/>
                </a:cubicBezTo>
                <a:lnTo>
                  <a:pt x="280660" y="445413"/>
                </a:lnTo>
                <a:cubicBezTo>
                  <a:pt x="272713" y="437465"/>
                  <a:pt x="271463" y="425053"/>
                  <a:pt x="277713" y="415677"/>
                </a:cubicBezTo>
                <a:lnTo>
                  <a:pt x="298519" y="384423"/>
                </a:lnTo>
                <a:cubicBezTo>
                  <a:pt x="296823" y="380226"/>
                  <a:pt x="295305" y="375851"/>
                  <a:pt x="294055" y="371296"/>
                </a:cubicBezTo>
                <a:cubicBezTo>
                  <a:pt x="292804" y="366742"/>
                  <a:pt x="292001" y="362188"/>
                  <a:pt x="291376" y="357723"/>
                </a:cubicBezTo>
                <a:lnTo>
                  <a:pt x="257711" y="341114"/>
                </a:lnTo>
                <a:cubicBezTo>
                  <a:pt x="247620" y="336113"/>
                  <a:pt x="242530" y="324683"/>
                  <a:pt x="245388" y="313879"/>
                </a:cubicBezTo>
                <a:lnTo>
                  <a:pt x="251639" y="290483"/>
                </a:lnTo>
                <a:cubicBezTo>
                  <a:pt x="254585" y="279678"/>
                  <a:pt x="264676" y="272355"/>
                  <a:pt x="275927" y="273070"/>
                </a:cubicBezTo>
                <a:lnTo>
                  <a:pt x="313343" y="275481"/>
                </a:lnTo>
                <a:cubicBezTo>
                  <a:pt x="318968" y="268248"/>
                  <a:pt x="325487" y="261551"/>
                  <a:pt x="332899" y="255836"/>
                </a:cubicBezTo>
                <a:lnTo>
                  <a:pt x="330488" y="218509"/>
                </a:lnTo>
                <a:cubicBezTo>
                  <a:pt x="329773" y="207258"/>
                  <a:pt x="337096" y="197078"/>
                  <a:pt x="347901" y="194221"/>
                </a:cubicBezTo>
                <a:lnTo>
                  <a:pt x="371296" y="187970"/>
                </a:lnTo>
                <a:close/>
                <a:moveTo>
                  <a:pt x="400407" y="303609"/>
                </a:moveTo>
                <a:cubicBezTo>
                  <a:pt x="378722" y="303634"/>
                  <a:pt x="361137" y="321260"/>
                  <a:pt x="361161" y="342945"/>
                </a:cubicBezTo>
                <a:cubicBezTo>
                  <a:pt x="361186" y="364630"/>
                  <a:pt x="378811" y="382215"/>
                  <a:pt x="400496" y="382191"/>
                </a:cubicBezTo>
                <a:cubicBezTo>
                  <a:pt x="422182" y="382166"/>
                  <a:pt x="439767" y="364540"/>
                  <a:pt x="439742" y="342855"/>
                </a:cubicBezTo>
                <a:cubicBezTo>
                  <a:pt x="439718" y="321170"/>
                  <a:pt x="422092" y="303585"/>
                  <a:pt x="400407" y="303609"/>
                </a:cubicBezTo>
                <a:close/>
                <a:moveTo>
                  <a:pt x="200829" y="-40630"/>
                </a:moveTo>
                <a:lnTo>
                  <a:pt x="224224" y="-34379"/>
                </a:lnTo>
                <a:cubicBezTo>
                  <a:pt x="235029" y="-31433"/>
                  <a:pt x="242352" y="-21253"/>
                  <a:pt x="241637" y="-10091"/>
                </a:cubicBezTo>
                <a:lnTo>
                  <a:pt x="239226" y="27236"/>
                </a:lnTo>
                <a:cubicBezTo>
                  <a:pt x="246638" y="32951"/>
                  <a:pt x="253157" y="39559"/>
                  <a:pt x="258782" y="46881"/>
                </a:cubicBezTo>
                <a:lnTo>
                  <a:pt x="296287" y="44470"/>
                </a:lnTo>
                <a:cubicBezTo>
                  <a:pt x="307449" y="43755"/>
                  <a:pt x="317629" y="51078"/>
                  <a:pt x="320576" y="61883"/>
                </a:cubicBezTo>
                <a:lnTo>
                  <a:pt x="326827" y="85279"/>
                </a:lnTo>
                <a:cubicBezTo>
                  <a:pt x="329684" y="96083"/>
                  <a:pt x="324594" y="107513"/>
                  <a:pt x="314504" y="112514"/>
                </a:cubicBezTo>
                <a:lnTo>
                  <a:pt x="280839" y="129123"/>
                </a:lnTo>
                <a:cubicBezTo>
                  <a:pt x="280214" y="133677"/>
                  <a:pt x="279321" y="138232"/>
                  <a:pt x="278160" y="142696"/>
                </a:cubicBezTo>
                <a:cubicBezTo>
                  <a:pt x="276999" y="147161"/>
                  <a:pt x="275392" y="151626"/>
                  <a:pt x="273695" y="155823"/>
                </a:cubicBezTo>
                <a:lnTo>
                  <a:pt x="294501" y="187077"/>
                </a:lnTo>
                <a:cubicBezTo>
                  <a:pt x="300752" y="196453"/>
                  <a:pt x="299502" y="208865"/>
                  <a:pt x="291554" y="216813"/>
                </a:cubicBezTo>
                <a:lnTo>
                  <a:pt x="274409" y="233958"/>
                </a:lnTo>
                <a:cubicBezTo>
                  <a:pt x="266462" y="241905"/>
                  <a:pt x="254050" y="243155"/>
                  <a:pt x="244673" y="236905"/>
                </a:cubicBezTo>
                <a:lnTo>
                  <a:pt x="213420" y="216098"/>
                </a:lnTo>
                <a:cubicBezTo>
                  <a:pt x="204936" y="219581"/>
                  <a:pt x="195917" y="222081"/>
                  <a:pt x="186720" y="223331"/>
                </a:cubicBezTo>
                <a:lnTo>
                  <a:pt x="170111" y="256907"/>
                </a:lnTo>
                <a:cubicBezTo>
                  <a:pt x="165110" y="266998"/>
                  <a:pt x="153680" y="272088"/>
                  <a:pt x="142875" y="269230"/>
                </a:cubicBezTo>
                <a:lnTo>
                  <a:pt x="119479" y="262979"/>
                </a:lnTo>
                <a:cubicBezTo>
                  <a:pt x="108585" y="260033"/>
                  <a:pt x="101352" y="249853"/>
                  <a:pt x="102066" y="238691"/>
                </a:cubicBezTo>
                <a:lnTo>
                  <a:pt x="104477" y="201275"/>
                </a:lnTo>
                <a:cubicBezTo>
                  <a:pt x="97066" y="195560"/>
                  <a:pt x="90547" y="188952"/>
                  <a:pt x="84921" y="181630"/>
                </a:cubicBezTo>
                <a:lnTo>
                  <a:pt x="47417" y="184041"/>
                </a:lnTo>
                <a:cubicBezTo>
                  <a:pt x="36255" y="184755"/>
                  <a:pt x="26075" y="177433"/>
                  <a:pt x="23128" y="166628"/>
                </a:cubicBezTo>
                <a:lnTo>
                  <a:pt x="16877" y="143232"/>
                </a:lnTo>
                <a:cubicBezTo>
                  <a:pt x="14020" y="132427"/>
                  <a:pt x="19110" y="120997"/>
                  <a:pt x="29200" y="115997"/>
                </a:cubicBezTo>
                <a:lnTo>
                  <a:pt x="62865" y="99387"/>
                </a:lnTo>
                <a:cubicBezTo>
                  <a:pt x="63490" y="94833"/>
                  <a:pt x="64383" y="90368"/>
                  <a:pt x="65544" y="85814"/>
                </a:cubicBezTo>
                <a:cubicBezTo>
                  <a:pt x="66794" y="81260"/>
                  <a:pt x="68223" y="76885"/>
                  <a:pt x="70009" y="72688"/>
                </a:cubicBezTo>
                <a:lnTo>
                  <a:pt x="49203" y="41523"/>
                </a:lnTo>
                <a:cubicBezTo>
                  <a:pt x="42952" y="32147"/>
                  <a:pt x="44202" y="19735"/>
                  <a:pt x="52149" y="11787"/>
                </a:cubicBezTo>
                <a:lnTo>
                  <a:pt x="69294" y="-5358"/>
                </a:lnTo>
                <a:cubicBezTo>
                  <a:pt x="77242" y="-13305"/>
                  <a:pt x="89654" y="-14555"/>
                  <a:pt x="99030" y="-8305"/>
                </a:cubicBezTo>
                <a:lnTo>
                  <a:pt x="130284" y="12502"/>
                </a:lnTo>
                <a:cubicBezTo>
                  <a:pt x="138767" y="9019"/>
                  <a:pt x="147786" y="6519"/>
                  <a:pt x="156984" y="5269"/>
                </a:cubicBezTo>
                <a:lnTo>
                  <a:pt x="173593" y="-28307"/>
                </a:lnTo>
                <a:cubicBezTo>
                  <a:pt x="178594" y="-38398"/>
                  <a:pt x="189934" y="-43488"/>
                  <a:pt x="200829" y="-40630"/>
                </a:cubicBezTo>
                <a:close/>
                <a:moveTo>
                  <a:pt x="171807" y="75009"/>
                </a:moveTo>
                <a:cubicBezTo>
                  <a:pt x="150122" y="75009"/>
                  <a:pt x="132517" y="92615"/>
                  <a:pt x="132517" y="114300"/>
                </a:cubicBezTo>
                <a:cubicBezTo>
                  <a:pt x="132517" y="135985"/>
                  <a:pt x="150122" y="153591"/>
                  <a:pt x="171807" y="153591"/>
                </a:cubicBezTo>
                <a:cubicBezTo>
                  <a:pt x="193492" y="153591"/>
                  <a:pt x="211098" y="135985"/>
                  <a:pt x="211098" y="114300"/>
                </a:cubicBezTo>
                <a:cubicBezTo>
                  <a:pt x="211098" y="92615"/>
                  <a:pt x="193492" y="75009"/>
                  <a:pt x="171807" y="75009"/>
                </a:cubicBezTo>
                <a:close/>
              </a:path>
            </a:pathLst>
          </a:custGeom>
          <a:solidFill>
            <a:srgbClr val="C00000"/>
          </a:solidFill>
        </p:spPr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0A0DB35-35A6-D459-BEB1-7E564DEC90A4}"/>
              </a:ext>
            </a:extLst>
          </p:cNvPr>
          <p:cNvSpPr/>
          <p:nvPr/>
        </p:nvSpPr>
        <p:spPr>
          <a:xfrm>
            <a:off x="1215051" y="3922886"/>
            <a:ext cx="26416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3C3542"/>
                </a:solidFill>
                <a:latin typeface="+mj-ea"/>
                <a:ea typeface="+mj-ea"/>
                <a:cs typeface="Noto Sans SC" panose="020B0200000000000000" pitchFamily="34" charset="-120"/>
              </a:rPr>
              <a:t>技术维</a:t>
            </a:r>
          </a:p>
        </p:txBody>
      </p:sp>
      <p:sp>
        <p:nvSpPr>
          <p:cNvPr id="5" name="Text 7">
            <a:extLst>
              <a:ext uri="{FF2B5EF4-FFF2-40B4-BE49-F238E27FC236}">
                <a16:creationId xmlns:a16="http://schemas.microsoft.com/office/drawing/2014/main" id="{5E29A9B0-00FE-F49B-1C22-6F6DCD389505}"/>
              </a:ext>
            </a:extLst>
          </p:cNvPr>
          <p:cNvSpPr/>
          <p:nvPr/>
        </p:nvSpPr>
        <p:spPr>
          <a:xfrm>
            <a:off x="1234101" y="4380086"/>
            <a:ext cx="26035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3C3542"/>
                </a:solidFill>
                <a:latin typeface="+mn-ea"/>
                <a:ea typeface="+mn-ea"/>
                <a:cs typeface="Noto Sans SC" panose="020B0200000000000000" pitchFamily="34" charset="-120"/>
              </a:rPr>
              <a:t>掌握中外标准转换</a:t>
            </a: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5BA37D91-0759-AC43-B240-167BBF3830EA}"/>
              </a:ext>
            </a:extLst>
          </p:cNvPr>
          <p:cNvSpPr/>
          <p:nvPr/>
        </p:nvSpPr>
        <p:spPr>
          <a:xfrm>
            <a:off x="4199551" y="3745086"/>
            <a:ext cx="482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A95E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+</a:t>
            </a:r>
            <a:endParaRPr lang="en-US" sz="1600" dirty="0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6E8C61E7-D75E-B847-BDC4-680968F771C8}"/>
              </a:ext>
            </a:extLst>
          </p:cNvPr>
          <p:cNvSpPr/>
          <p:nvPr/>
        </p:nvSpPr>
        <p:spPr>
          <a:xfrm>
            <a:off x="4692787" y="3110086"/>
            <a:ext cx="2921000" cy="1727200"/>
          </a:xfrm>
          <a:custGeom>
            <a:avLst/>
            <a:gdLst/>
            <a:ahLst/>
            <a:cxnLst/>
            <a:rect l="l" t="t" r="r" b="b"/>
            <a:pathLst>
              <a:path w="2921000" h="1727200">
                <a:moveTo>
                  <a:pt x="101594" y="0"/>
                </a:moveTo>
                <a:lnTo>
                  <a:pt x="2819406" y="0"/>
                </a:lnTo>
                <a:cubicBezTo>
                  <a:pt x="2875515" y="0"/>
                  <a:pt x="2921000" y="45485"/>
                  <a:pt x="2921000" y="101594"/>
                </a:cubicBezTo>
                <a:lnTo>
                  <a:pt x="2921000" y="1625606"/>
                </a:lnTo>
                <a:cubicBezTo>
                  <a:pt x="2921000" y="1681715"/>
                  <a:pt x="2875515" y="1727200"/>
                  <a:pt x="2819406" y="1727200"/>
                </a:cubicBezTo>
                <a:lnTo>
                  <a:pt x="101594" y="1727200"/>
                </a:lnTo>
                <a:cubicBezTo>
                  <a:pt x="45485" y="1727200"/>
                  <a:pt x="0" y="1681715"/>
                  <a:pt x="0" y="16256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</p:spPr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C0AD6784-DE70-C6B3-AB46-260F105EEF52}"/>
              </a:ext>
            </a:extLst>
          </p:cNvPr>
          <p:cNvSpPr/>
          <p:nvPr/>
        </p:nvSpPr>
        <p:spPr>
          <a:xfrm>
            <a:off x="5924687" y="331328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71450" y="57150"/>
                </a:moveTo>
                <a:cubicBezTo>
                  <a:pt x="171450" y="41344"/>
                  <a:pt x="184219" y="28575"/>
                  <a:pt x="200025" y="28575"/>
                </a:cubicBezTo>
                <a:lnTo>
                  <a:pt x="257175" y="28575"/>
                </a:lnTo>
                <a:cubicBezTo>
                  <a:pt x="272981" y="28575"/>
                  <a:pt x="285750" y="41344"/>
                  <a:pt x="285750" y="57150"/>
                </a:cubicBezTo>
                <a:lnTo>
                  <a:pt x="285750" y="114300"/>
                </a:lnTo>
                <a:cubicBezTo>
                  <a:pt x="285750" y="130106"/>
                  <a:pt x="272981" y="142875"/>
                  <a:pt x="257175" y="142875"/>
                </a:cubicBezTo>
                <a:lnTo>
                  <a:pt x="250031" y="142875"/>
                </a:lnTo>
                <a:lnTo>
                  <a:pt x="250031" y="200025"/>
                </a:lnTo>
                <a:lnTo>
                  <a:pt x="357188" y="200025"/>
                </a:lnTo>
                <a:cubicBezTo>
                  <a:pt x="392728" y="200025"/>
                  <a:pt x="421481" y="228779"/>
                  <a:pt x="421481" y="264319"/>
                </a:cubicBezTo>
                <a:lnTo>
                  <a:pt x="421481" y="314325"/>
                </a:lnTo>
                <a:lnTo>
                  <a:pt x="428625" y="314325"/>
                </a:lnTo>
                <a:cubicBezTo>
                  <a:pt x="444431" y="314325"/>
                  <a:pt x="457200" y="327094"/>
                  <a:pt x="457200" y="342900"/>
                </a:cubicBezTo>
                <a:lnTo>
                  <a:pt x="457200" y="400050"/>
                </a:lnTo>
                <a:cubicBezTo>
                  <a:pt x="457200" y="415856"/>
                  <a:pt x="444431" y="428625"/>
                  <a:pt x="428625" y="428625"/>
                </a:cubicBezTo>
                <a:lnTo>
                  <a:pt x="371475" y="428625"/>
                </a:lnTo>
                <a:cubicBezTo>
                  <a:pt x="355669" y="428625"/>
                  <a:pt x="342900" y="415856"/>
                  <a:pt x="342900" y="400050"/>
                </a:cubicBezTo>
                <a:lnTo>
                  <a:pt x="342900" y="342900"/>
                </a:lnTo>
                <a:cubicBezTo>
                  <a:pt x="342900" y="327094"/>
                  <a:pt x="355669" y="314325"/>
                  <a:pt x="371475" y="314325"/>
                </a:cubicBezTo>
                <a:lnTo>
                  <a:pt x="378619" y="314325"/>
                </a:lnTo>
                <a:lnTo>
                  <a:pt x="378619" y="264319"/>
                </a:lnTo>
                <a:cubicBezTo>
                  <a:pt x="378619" y="252442"/>
                  <a:pt x="369064" y="242888"/>
                  <a:pt x="357188" y="242888"/>
                </a:cubicBezTo>
                <a:lnTo>
                  <a:pt x="250031" y="242888"/>
                </a:lnTo>
                <a:lnTo>
                  <a:pt x="250031" y="314325"/>
                </a:lnTo>
                <a:lnTo>
                  <a:pt x="257175" y="314325"/>
                </a:lnTo>
                <a:cubicBezTo>
                  <a:pt x="272981" y="314325"/>
                  <a:pt x="285750" y="327094"/>
                  <a:pt x="285750" y="342900"/>
                </a:cubicBezTo>
                <a:lnTo>
                  <a:pt x="285750" y="400050"/>
                </a:lnTo>
                <a:cubicBezTo>
                  <a:pt x="285750" y="415856"/>
                  <a:pt x="272981" y="428625"/>
                  <a:pt x="257175" y="428625"/>
                </a:cubicBezTo>
                <a:lnTo>
                  <a:pt x="200025" y="428625"/>
                </a:lnTo>
                <a:cubicBezTo>
                  <a:pt x="184219" y="428625"/>
                  <a:pt x="171450" y="415856"/>
                  <a:pt x="171450" y="400050"/>
                </a:cubicBezTo>
                <a:lnTo>
                  <a:pt x="171450" y="342900"/>
                </a:lnTo>
                <a:cubicBezTo>
                  <a:pt x="171450" y="327094"/>
                  <a:pt x="184219" y="314325"/>
                  <a:pt x="200025" y="314325"/>
                </a:cubicBezTo>
                <a:lnTo>
                  <a:pt x="207169" y="314325"/>
                </a:lnTo>
                <a:lnTo>
                  <a:pt x="207169" y="242888"/>
                </a:lnTo>
                <a:lnTo>
                  <a:pt x="100013" y="242888"/>
                </a:lnTo>
                <a:cubicBezTo>
                  <a:pt x="88136" y="242888"/>
                  <a:pt x="78581" y="252442"/>
                  <a:pt x="78581" y="264319"/>
                </a:cubicBezTo>
                <a:lnTo>
                  <a:pt x="78581" y="314325"/>
                </a:lnTo>
                <a:lnTo>
                  <a:pt x="85725" y="314325"/>
                </a:lnTo>
                <a:cubicBezTo>
                  <a:pt x="101531" y="314325"/>
                  <a:pt x="114300" y="327094"/>
                  <a:pt x="114300" y="342900"/>
                </a:cubicBezTo>
                <a:lnTo>
                  <a:pt x="114300" y="400050"/>
                </a:lnTo>
                <a:cubicBezTo>
                  <a:pt x="114300" y="415856"/>
                  <a:pt x="101531" y="428625"/>
                  <a:pt x="85725" y="428625"/>
                </a:cubicBezTo>
                <a:lnTo>
                  <a:pt x="28575" y="428625"/>
                </a:lnTo>
                <a:cubicBezTo>
                  <a:pt x="12769" y="428625"/>
                  <a:pt x="0" y="415856"/>
                  <a:pt x="0" y="400050"/>
                </a:cubicBezTo>
                <a:lnTo>
                  <a:pt x="0" y="342900"/>
                </a:lnTo>
                <a:cubicBezTo>
                  <a:pt x="0" y="327094"/>
                  <a:pt x="12769" y="314325"/>
                  <a:pt x="28575" y="314325"/>
                </a:cubicBezTo>
                <a:lnTo>
                  <a:pt x="35719" y="314325"/>
                </a:lnTo>
                <a:lnTo>
                  <a:pt x="35719" y="264319"/>
                </a:lnTo>
                <a:cubicBezTo>
                  <a:pt x="35719" y="228779"/>
                  <a:pt x="64472" y="200025"/>
                  <a:pt x="100013" y="200025"/>
                </a:cubicBezTo>
                <a:lnTo>
                  <a:pt x="207169" y="200025"/>
                </a:lnTo>
                <a:lnTo>
                  <a:pt x="207169" y="142875"/>
                </a:lnTo>
                <a:lnTo>
                  <a:pt x="200025" y="142875"/>
                </a:lnTo>
                <a:cubicBezTo>
                  <a:pt x="184219" y="142875"/>
                  <a:pt x="171450" y="130106"/>
                  <a:pt x="171450" y="114300"/>
                </a:cubicBezTo>
                <a:lnTo>
                  <a:pt x="171450" y="57150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20B0AB51-8A9F-47A3-FD32-5E584405AC19}"/>
              </a:ext>
            </a:extLst>
          </p:cNvPr>
          <p:cNvSpPr/>
          <p:nvPr/>
        </p:nvSpPr>
        <p:spPr>
          <a:xfrm>
            <a:off x="4832487" y="3922886"/>
            <a:ext cx="26416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3C3542"/>
                </a:solidFill>
                <a:latin typeface="+mj-ea"/>
                <a:ea typeface="+mj-ea"/>
                <a:cs typeface="Noto Sans SC" panose="020B0200000000000000" pitchFamily="34" charset="-120"/>
              </a:rPr>
              <a:t>管理维</a:t>
            </a: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F539A23E-59B1-365B-7E6E-5F9E550EFB14}"/>
              </a:ext>
            </a:extLst>
          </p:cNvPr>
          <p:cNvSpPr/>
          <p:nvPr/>
        </p:nvSpPr>
        <p:spPr>
          <a:xfrm>
            <a:off x="4851537" y="4380086"/>
            <a:ext cx="26035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3C3542"/>
                </a:solidFill>
                <a:latin typeface="+mn-ea"/>
                <a:ea typeface="+mn-ea"/>
                <a:cs typeface="Noto Sans SC" panose="020B0200000000000000" pitchFamily="34" charset="-120"/>
              </a:rPr>
              <a:t>熟悉中资与属地双轨流程</a:t>
            </a:r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0A47E731-7746-6F54-E99D-C9A248F57DB3}"/>
              </a:ext>
            </a:extLst>
          </p:cNvPr>
          <p:cNvSpPr/>
          <p:nvPr/>
        </p:nvSpPr>
        <p:spPr>
          <a:xfrm>
            <a:off x="7816987" y="3745086"/>
            <a:ext cx="482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A95E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+</a:t>
            </a:r>
            <a:endParaRPr lang="en-US" sz="1600" dirty="0"/>
          </a:p>
        </p:txBody>
      </p:sp>
      <p:sp>
        <p:nvSpPr>
          <p:cNvPr id="21" name="Shape 14">
            <a:extLst>
              <a:ext uri="{FF2B5EF4-FFF2-40B4-BE49-F238E27FC236}">
                <a16:creationId xmlns:a16="http://schemas.microsoft.com/office/drawing/2014/main" id="{277538DA-60DE-21D0-45AA-60E40818649E}"/>
              </a:ext>
            </a:extLst>
          </p:cNvPr>
          <p:cNvSpPr/>
          <p:nvPr/>
        </p:nvSpPr>
        <p:spPr>
          <a:xfrm>
            <a:off x="8310224" y="3110086"/>
            <a:ext cx="2921000" cy="1727200"/>
          </a:xfrm>
          <a:custGeom>
            <a:avLst/>
            <a:gdLst/>
            <a:ahLst/>
            <a:cxnLst/>
            <a:rect l="l" t="t" r="r" b="b"/>
            <a:pathLst>
              <a:path w="2921000" h="1727200">
                <a:moveTo>
                  <a:pt x="101594" y="0"/>
                </a:moveTo>
                <a:lnTo>
                  <a:pt x="2819406" y="0"/>
                </a:lnTo>
                <a:cubicBezTo>
                  <a:pt x="2875515" y="0"/>
                  <a:pt x="2921000" y="45485"/>
                  <a:pt x="2921000" y="101594"/>
                </a:cubicBezTo>
                <a:lnTo>
                  <a:pt x="2921000" y="1625606"/>
                </a:lnTo>
                <a:cubicBezTo>
                  <a:pt x="2921000" y="1681715"/>
                  <a:pt x="2875515" y="1727200"/>
                  <a:pt x="2819406" y="1727200"/>
                </a:cubicBezTo>
                <a:lnTo>
                  <a:pt x="101594" y="1727200"/>
                </a:lnTo>
                <a:cubicBezTo>
                  <a:pt x="45485" y="1727200"/>
                  <a:pt x="0" y="1681715"/>
                  <a:pt x="0" y="16256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</p:spPr>
      </p:sp>
      <p:sp>
        <p:nvSpPr>
          <p:cNvPr id="22" name="Shape 15">
            <a:extLst>
              <a:ext uri="{FF2B5EF4-FFF2-40B4-BE49-F238E27FC236}">
                <a16:creationId xmlns:a16="http://schemas.microsoft.com/office/drawing/2014/main" id="{8E428BC3-8BD1-F11F-D4BA-23B36B999F9E}"/>
              </a:ext>
            </a:extLst>
          </p:cNvPr>
          <p:cNvSpPr/>
          <p:nvPr/>
        </p:nvSpPr>
        <p:spPr>
          <a:xfrm>
            <a:off x="9484974" y="3313286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285750" y="200025"/>
                </a:moveTo>
                <a:cubicBezTo>
                  <a:pt x="337006" y="200025"/>
                  <a:pt x="378619" y="158412"/>
                  <a:pt x="378619" y="107156"/>
                </a:cubicBezTo>
                <a:cubicBezTo>
                  <a:pt x="378619" y="55901"/>
                  <a:pt x="337006" y="14288"/>
                  <a:pt x="285750" y="14288"/>
                </a:cubicBezTo>
                <a:cubicBezTo>
                  <a:pt x="234494" y="14288"/>
                  <a:pt x="192881" y="55901"/>
                  <a:pt x="192881" y="107156"/>
                </a:cubicBezTo>
                <a:cubicBezTo>
                  <a:pt x="192881" y="158412"/>
                  <a:pt x="234494" y="200025"/>
                  <a:pt x="285750" y="200025"/>
                </a:cubicBezTo>
                <a:close/>
                <a:moveTo>
                  <a:pt x="85725" y="207169"/>
                </a:moveTo>
                <a:cubicBezTo>
                  <a:pt x="121210" y="207169"/>
                  <a:pt x="150019" y="178360"/>
                  <a:pt x="150019" y="142875"/>
                </a:cubicBezTo>
                <a:cubicBezTo>
                  <a:pt x="150019" y="107390"/>
                  <a:pt x="121210" y="78581"/>
                  <a:pt x="85725" y="78581"/>
                </a:cubicBezTo>
                <a:cubicBezTo>
                  <a:pt x="50240" y="78581"/>
                  <a:pt x="21431" y="107390"/>
                  <a:pt x="21431" y="142875"/>
                </a:cubicBezTo>
                <a:cubicBezTo>
                  <a:pt x="21431" y="178360"/>
                  <a:pt x="50240" y="207169"/>
                  <a:pt x="85725" y="207169"/>
                </a:cubicBezTo>
                <a:close/>
                <a:moveTo>
                  <a:pt x="0" y="371475"/>
                </a:moveTo>
                <a:lnTo>
                  <a:pt x="0" y="400050"/>
                </a:lnTo>
                <a:cubicBezTo>
                  <a:pt x="0" y="415856"/>
                  <a:pt x="12769" y="428625"/>
                  <a:pt x="28575" y="428625"/>
                </a:cubicBezTo>
                <a:lnTo>
                  <a:pt x="105995" y="428625"/>
                </a:lnTo>
                <a:cubicBezTo>
                  <a:pt x="102156" y="419874"/>
                  <a:pt x="100013" y="410230"/>
                  <a:pt x="100013" y="400050"/>
                </a:cubicBezTo>
                <a:lnTo>
                  <a:pt x="100013" y="385763"/>
                </a:lnTo>
                <a:cubicBezTo>
                  <a:pt x="100013" y="338257"/>
                  <a:pt x="117872" y="294858"/>
                  <a:pt x="147251" y="261997"/>
                </a:cubicBezTo>
                <a:cubicBezTo>
                  <a:pt x="136803" y="258872"/>
                  <a:pt x="125730" y="257175"/>
                  <a:pt x="114300" y="257175"/>
                </a:cubicBezTo>
                <a:cubicBezTo>
                  <a:pt x="51167" y="257175"/>
                  <a:pt x="0" y="308342"/>
                  <a:pt x="0" y="371475"/>
                </a:cubicBezTo>
                <a:close/>
                <a:moveTo>
                  <a:pt x="550069" y="142875"/>
                </a:moveTo>
                <a:cubicBezTo>
                  <a:pt x="550069" y="107390"/>
                  <a:pt x="521260" y="78581"/>
                  <a:pt x="485775" y="78581"/>
                </a:cubicBezTo>
                <a:cubicBezTo>
                  <a:pt x="450290" y="78581"/>
                  <a:pt x="421481" y="107390"/>
                  <a:pt x="421481" y="142875"/>
                </a:cubicBezTo>
                <a:cubicBezTo>
                  <a:pt x="421481" y="178360"/>
                  <a:pt x="450290" y="207169"/>
                  <a:pt x="485775" y="207169"/>
                </a:cubicBezTo>
                <a:cubicBezTo>
                  <a:pt x="521260" y="207169"/>
                  <a:pt x="550069" y="178360"/>
                  <a:pt x="550069" y="142875"/>
                </a:cubicBezTo>
                <a:close/>
                <a:moveTo>
                  <a:pt x="142875" y="385763"/>
                </a:moveTo>
                <a:lnTo>
                  <a:pt x="142875" y="400050"/>
                </a:lnTo>
                <a:cubicBezTo>
                  <a:pt x="142875" y="415856"/>
                  <a:pt x="155644" y="428625"/>
                  <a:pt x="171450" y="428625"/>
                </a:cubicBezTo>
                <a:lnTo>
                  <a:pt x="311468" y="428625"/>
                </a:lnTo>
                <a:cubicBezTo>
                  <a:pt x="305127" y="409337"/>
                  <a:pt x="305842" y="388977"/>
                  <a:pt x="321022" y="371475"/>
                </a:cubicBezTo>
                <a:cubicBezTo>
                  <a:pt x="308521" y="357009"/>
                  <a:pt x="302716" y="336024"/>
                  <a:pt x="310842" y="314950"/>
                </a:cubicBezTo>
                <a:cubicBezTo>
                  <a:pt x="316736" y="299680"/>
                  <a:pt x="325041" y="285393"/>
                  <a:pt x="335310" y="272713"/>
                </a:cubicBezTo>
                <a:cubicBezTo>
                  <a:pt x="340132" y="266819"/>
                  <a:pt x="345668" y="262265"/>
                  <a:pt x="351651" y="258961"/>
                </a:cubicBezTo>
                <a:cubicBezTo>
                  <a:pt x="331916" y="248692"/>
                  <a:pt x="309503" y="242888"/>
                  <a:pt x="285750" y="242888"/>
                </a:cubicBezTo>
                <a:cubicBezTo>
                  <a:pt x="206812" y="242888"/>
                  <a:pt x="142875" y="306824"/>
                  <a:pt x="142875" y="385763"/>
                </a:cubicBezTo>
                <a:close/>
                <a:moveTo>
                  <a:pt x="557748" y="346383"/>
                </a:moveTo>
                <a:cubicBezTo>
                  <a:pt x="563374" y="343168"/>
                  <a:pt x="566231" y="336471"/>
                  <a:pt x="563820" y="330309"/>
                </a:cubicBezTo>
                <a:cubicBezTo>
                  <a:pt x="559534" y="319236"/>
                  <a:pt x="553551" y="308789"/>
                  <a:pt x="546050" y="299591"/>
                </a:cubicBezTo>
                <a:cubicBezTo>
                  <a:pt x="541943" y="294501"/>
                  <a:pt x="534710" y="293608"/>
                  <a:pt x="529084" y="296912"/>
                </a:cubicBezTo>
                <a:cubicBezTo>
                  <a:pt x="509617" y="308164"/>
                  <a:pt x="485686" y="294412"/>
                  <a:pt x="485686" y="271820"/>
                </a:cubicBezTo>
                <a:cubicBezTo>
                  <a:pt x="485686" y="265301"/>
                  <a:pt x="481310" y="259497"/>
                  <a:pt x="474881" y="258514"/>
                </a:cubicBezTo>
                <a:cubicBezTo>
                  <a:pt x="463361" y="256729"/>
                  <a:pt x="450949" y="256729"/>
                  <a:pt x="439430" y="258514"/>
                </a:cubicBezTo>
                <a:cubicBezTo>
                  <a:pt x="433001" y="259497"/>
                  <a:pt x="428625" y="265301"/>
                  <a:pt x="428625" y="271820"/>
                </a:cubicBezTo>
                <a:cubicBezTo>
                  <a:pt x="428625" y="294322"/>
                  <a:pt x="404693" y="308164"/>
                  <a:pt x="385227" y="296912"/>
                </a:cubicBezTo>
                <a:cubicBezTo>
                  <a:pt x="379601" y="293697"/>
                  <a:pt x="372368" y="294590"/>
                  <a:pt x="368260" y="299591"/>
                </a:cubicBezTo>
                <a:cubicBezTo>
                  <a:pt x="360759" y="308789"/>
                  <a:pt x="354776" y="319236"/>
                  <a:pt x="350490" y="330309"/>
                </a:cubicBezTo>
                <a:cubicBezTo>
                  <a:pt x="348169" y="336381"/>
                  <a:pt x="350937" y="343079"/>
                  <a:pt x="356562" y="346293"/>
                </a:cubicBezTo>
                <a:cubicBezTo>
                  <a:pt x="376118" y="357545"/>
                  <a:pt x="376118" y="385137"/>
                  <a:pt x="356562" y="396478"/>
                </a:cubicBezTo>
                <a:cubicBezTo>
                  <a:pt x="350937" y="399693"/>
                  <a:pt x="348079" y="406390"/>
                  <a:pt x="350490" y="412462"/>
                </a:cubicBezTo>
                <a:cubicBezTo>
                  <a:pt x="354776" y="423535"/>
                  <a:pt x="360759" y="433983"/>
                  <a:pt x="368260" y="443180"/>
                </a:cubicBezTo>
                <a:cubicBezTo>
                  <a:pt x="372368" y="448270"/>
                  <a:pt x="379601" y="449163"/>
                  <a:pt x="385227" y="445859"/>
                </a:cubicBezTo>
                <a:cubicBezTo>
                  <a:pt x="404693" y="434608"/>
                  <a:pt x="428625" y="448449"/>
                  <a:pt x="428625" y="470952"/>
                </a:cubicBezTo>
                <a:cubicBezTo>
                  <a:pt x="428625" y="477470"/>
                  <a:pt x="433001" y="483275"/>
                  <a:pt x="439430" y="484257"/>
                </a:cubicBezTo>
                <a:cubicBezTo>
                  <a:pt x="450949" y="486043"/>
                  <a:pt x="463361" y="486043"/>
                  <a:pt x="474881" y="484257"/>
                </a:cubicBezTo>
                <a:cubicBezTo>
                  <a:pt x="481310" y="483275"/>
                  <a:pt x="485686" y="477470"/>
                  <a:pt x="485686" y="470952"/>
                </a:cubicBezTo>
                <a:cubicBezTo>
                  <a:pt x="485686" y="448449"/>
                  <a:pt x="509617" y="434608"/>
                  <a:pt x="529084" y="445859"/>
                </a:cubicBezTo>
                <a:cubicBezTo>
                  <a:pt x="534710" y="449074"/>
                  <a:pt x="541943" y="448181"/>
                  <a:pt x="546050" y="443180"/>
                </a:cubicBezTo>
                <a:cubicBezTo>
                  <a:pt x="553551" y="433983"/>
                  <a:pt x="559534" y="423535"/>
                  <a:pt x="563820" y="412462"/>
                </a:cubicBezTo>
                <a:cubicBezTo>
                  <a:pt x="566142" y="406390"/>
                  <a:pt x="563374" y="399693"/>
                  <a:pt x="557748" y="396478"/>
                </a:cubicBezTo>
                <a:cubicBezTo>
                  <a:pt x="538192" y="385227"/>
                  <a:pt x="538192" y="357634"/>
                  <a:pt x="557748" y="346293"/>
                </a:cubicBezTo>
                <a:close/>
                <a:moveTo>
                  <a:pt x="421481" y="371475"/>
                </a:moveTo>
                <a:cubicBezTo>
                  <a:pt x="421481" y="351761"/>
                  <a:pt x="437486" y="335756"/>
                  <a:pt x="457200" y="335756"/>
                </a:cubicBezTo>
                <a:cubicBezTo>
                  <a:pt x="476914" y="335756"/>
                  <a:pt x="492919" y="351761"/>
                  <a:pt x="492919" y="371475"/>
                </a:cubicBezTo>
                <a:cubicBezTo>
                  <a:pt x="492919" y="391189"/>
                  <a:pt x="476914" y="407194"/>
                  <a:pt x="457200" y="407194"/>
                </a:cubicBezTo>
                <a:cubicBezTo>
                  <a:pt x="437486" y="407194"/>
                  <a:pt x="421481" y="391189"/>
                  <a:pt x="421481" y="371475"/>
                </a:cubicBezTo>
                <a:close/>
              </a:path>
            </a:pathLst>
          </a:custGeom>
          <a:solidFill>
            <a:srgbClr val="C00000"/>
          </a:solidFill>
        </p:spPr>
      </p:sp>
      <p:sp>
        <p:nvSpPr>
          <p:cNvPr id="25" name="Text 16">
            <a:extLst>
              <a:ext uri="{FF2B5EF4-FFF2-40B4-BE49-F238E27FC236}">
                <a16:creationId xmlns:a16="http://schemas.microsoft.com/office/drawing/2014/main" id="{3F04C847-34B8-F5D3-7D68-B942D5BF9512}"/>
              </a:ext>
            </a:extLst>
          </p:cNvPr>
          <p:cNvSpPr/>
          <p:nvPr/>
        </p:nvSpPr>
        <p:spPr>
          <a:xfrm>
            <a:off x="8449924" y="3853874"/>
            <a:ext cx="26416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3C3542"/>
                </a:solidFill>
                <a:latin typeface="+mj-ea"/>
                <a:ea typeface="+mj-ea"/>
                <a:cs typeface="Noto Sans SC" panose="020B0200000000000000" pitchFamily="34" charset="-120"/>
              </a:rPr>
              <a:t>能力维</a:t>
            </a:r>
          </a:p>
        </p:txBody>
      </p:sp>
      <p:sp>
        <p:nvSpPr>
          <p:cNvPr id="26" name="Text 17">
            <a:extLst>
              <a:ext uri="{FF2B5EF4-FFF2-40B4-BE49-F238E27FC236}">
                <a16:creationId xmlns:a16="http://schemas.microsoft.com/office/drawing/2014/main" id="{1FBE4292-D3DD-558F-3507-8DAA079C4988}"/>
              </a:ext>
            </a:extLst>
          </p:cNvPr>
          <p:cNvSpPr/>
          <p:nvPr/>
        </p:nvSpPr>
        <p:spPr>
          <a:xfrm>
            <a:off x="8468974" y="4380086"/>
            <a:ext cx="26035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b="1" dirty="0" err="1">
                <a:solidFill>
                  <a:srgbClr val="3C3542"/>
                </a:solidFill>
                <a:latin typeface="+mn-ea"/>
                <a:ea typeface="+mn-ea"/>
                <a:cs typeface="Noto Sans SC" panose="020B0200000000000000" pitchFamily="34" charset="-120"/>
              </a:rPr>
              <a:t>突出跨文化</a:t>
            </a:r>
            <a:r>
              <a:rPr lang="zh-CN" altLang="en-US" b="1" dirty="0">
                <a:solidFill>
                  <a:srgbClr val="3C3542"/>
                </a:solidFill>
                <a:latin typeface="+mn-ea"/>
                <a:ea typeface="+mn-ea"/>
                <a:cs typeface="Noto Sans SC" panose="020B0200000000000000" pitchFamily="34" charset="-120"/>
              </a:rPr>
              <a:t>沟通与解决</a:t>
            </a:r>
            <a:endParaRPr lang="en-US" altLang="zh-CN" b="1" dirty="0">
              <a:solidFill>
                <a:srgbClr val="3C3542"/>
              </a:solidFill>
              <a:latin typeface="+mn-ea"/>
              <a:ea typeface="+mn-ea"/>
              <a:cs typeface="Noto Sans SC" panose="020B0200000000000000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3C3542"/>
                </a:solidFill>
                <a:latin typeface="+mn-ea"/>
                <a:ea typeface="+mn-ea"/>
                <a:cs typeface="Noto Sans SC" panose="020B0200000000000000" pitchFamily="34" charset="-120"/>
              </a:rPr>
              <a:t>复杂工程问题</a:t>
            </a:r>
            <a:endParaRPr lang="en-US" b="1" dirty="0">
              <a:solidFill>
                <a:srgbClr val="3C3542"/>
              </a:solidFill>
              <a:latin typeface="+mn-ea"/>
              <a:ea typeface="+mn-ea"/>
              <a:cs typeface="Noto Sans SC" panose="020B0200000000000000" pitchFamily="34" charset="-120"/>
            </a:endParaRPr>
          </a:p>
        </p:txBody>
      </p:sp>
      <p:sp>
        <p:nvSpPr>
          <p:cNvPr id="32" name="下箭头 31">
            <a:extLst>
              <a:ext uri="{FF2B5EF4-FFF2-40B4-BE49-F238E27FC236}">
                <a16:creationId xmlns:a16="http://schemas.microsoft.com/office/drawing/2014/main" id="{8AA5CC80-4723-34B7-7FEE-43C8FC3B3922}"/>
              </a:ext>
            </a:extLst>
          </p:cNvPr>
          <p:cNvSpPr/>
          <p:nvPr/>
        </p:nvSpPr>
        <p:spPr>
          <a:xfrm>
            <a:off x="5924687" y="4907418"/>
            <a:ext cx="629920" cy="74168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816E0B3-2B3F-5BA1-9A7F-758EB1E30F01}"/>
              </a:ext>
            </a:extLst>
          </p:cNvPr>
          <p:cNvGrpSpPr/>
          <p:nvPr/>
        </p:nvGrpSpPr>
        <p:grpSpPr>
          <a:xfrm>
            <a:off x="185689" y="944869"/>
            <a:ext cx="11502661" cy="1862493"/>
            <a:chOff x="9995" y="3165"/>
            <a:chExt cx="8884" cy="1870"/>
          </a:xfrm>
        </p:grpSpPr>
        <p:sp>
          <p:nvSpPr>
            <p:cNvPr id="23" name="任意多边形: 形状 38+">
              <a:extLst>
                <a:ext uri="{FF2B5EF4-FFF2-40B4-BE49-F238E27FC236}">
                  <a16:creationId xmlns:a16="http://schemas.microsoft.com/office/drawing/2014/main" id="{EB3CEFEC-7246-D1DE-3A75-F01B2DCFF70E}"/>
                </a:ext>
              </a:extLst>
            </p:cNvPr>
            <p:cNvSpPr/>
            <p:nvPr/>
          </p:nvSpPr>
          <p:spPr>
            <a:xfrm>
              <a:off x="10155" y="3165"/>
              <a:ext cx="8724" cy="1870"/>
            </a:xfrm>
            <a:custGeom>
              <a:avLst/>
              <a:gdLst>
                <a:gd name="connsiteX0" fmla="*/ 0 w 8648775"/>
                <a:gd name="connsiteY0" fmla="*/ 0 h 5079999"/>
                <a:gd name="connsiteX1" fmla="*/ 8648775 w 8648775"/>
                <a:gd name="connsiteY1" fmla="*/ 0 h 5079999"/>
                <a:gd name="connsiteX2" fmla="*/ 8648775 w 8648775"/>
                <a:gd name="connsiteY2" fmla="*/ 5079999 h 5079999"/>
                <a:gd name="connsiteX3" fmla="*/ 0 w 8648775"/>
                <a:gd name="connsiteY3" fmla="*/ 5079999 h 507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8775" h="5079999">
                  <a:moveTo>
                    <a:pt x="0" y="0"/>
                  </a:moveTo>
                  <a:lnTo>
                    <a:pt x="8648775" y="0"/>
                  </a:lnTo>
                  <a:lnTo>
                    <a:pt x="8648775" y="5079999"/>
                  </a:lnTo>
                  <a:lnTo>
                    <a:pt x="0" y="5079999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317500" dist="38100" dir="2700000" algn="t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任意多边形: 形状 38">
              <a:extLst>
                <a:ext uri="{FF2B5EF4-FFF2-40B4-BE49-F238E27FC236}">
                  <a16:creationId xmlns:a16="http://schemas.microsoft.com/office/drawing/2014/main" id="{DA021B9A-EB04-1963-B165-BF445B643543}"/>
                </a:ext>
              </a:extLst>
            </p:cNvPr>
            <p:cNvSpPr/>
            <p:nvPr/>
          </p:nvSpPr>
          <p:spPr>
            <a:xfrm>
              <a:off x="9995" y="3300"/>
              <a:ext cx="8815" cy="1735"/>
            </a:xfrm>
            <a:custGeom>
              <a:avLst/>
              <a:gdLst>
                <a:gd name="connsiteX0" fmla="*/ 0 w 8648775"/>
                <a:gd name="connsiteY0" fmla="*/ 0 h 5079999"/>
                <a:gd name="connsiteX1" fmla="*/ 8648775 w 8648775"/>
                <a:gd name="connsiteY1" fmla="*/ 0 h 5079999"/>
                <a:gd name="connsiteX2" fmla="*/ 8648775 w 8648775"/>
                <a:gd name="connsiteY2" fmla="*/ 5079999 h 5079999"/>
                <a:gd name="connsiteX3" fmla="*/ 0 w 8648775"/>
                <a:gd name="connsiteY3" fmla="*/ 5079999 h 507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8775" h="5079999">
                  <a:moveTo>
                    <a:pt x="0" y="0"/>
                  </a:moveTo>
                  <a:lnTo>
                    <a:pt x="8648775" y="0"/>
                  </a:lnTo>
                  <a:lnTo>
                    <a:pt x="8648775" y="5079999"/>
                  </a:lnTo>
                  <a:lnTo>
                    <a:pt x="0" y="5079999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317500" dist="38100" dir="2700000" algn="t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EAD89BB1-57A2-3CCF-7B00-60BE00468939}"/>
              </a:ext>
            </a:extLst>
          </p:cNvPr>
          <p:cNvSpPr txBox="1"/>
          <p:nvPr/>
        </p:nvSpPr>
        <p:spPr>
          <a:xfrm>
            <a:off x="377057" y="1096184"/>
            <a:ext cx="11030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/>
              <a:t>      以全球基建需求为导向，以</a:t>
            </a:r>
            <a:r>
              <a:rPr lang="zh-CN" altLang="en-US" sz="2400" b="1" dirty="0">
                <a:solidFill>
                  <a:srgbClr val="002060"/>
                </a:solidFill>
              </a:rPr>
              <a:t>土木绿色智能技术、跨国项目管理与全球胜任力</a:t>
            </a:r>
            <a:r>
              <a:rPr lang="zh-CN" altLang="en-US" sz="2400" dirty="0"/>
              <a:t>为三大支柱，围绕</a:t>
            </a:r>
            <a:r>
              <a:rPr lang="zh-CN" altLang="en-US" sz="2400" b="1" dirty="0">
                <a:solidFill>
                  <a:srgbClr val="002060"/>
                </a:solidFill>
              </a:rPr>
              <a:t>大型建设项目咨询、建造及建成资产与空间的智慧运维管理</a:t>
            </a:r>
            <a:r>
              <a:rPr lang="zh-CN" altLang="en-US" sz="2400" dirty="0"/>
              <a:t>等领域方向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601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77DCB-6C5E-D021-F581-E7F05C8AB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占位符 1">
            <a:extLst>
              <a:ext uri="{FF2B5EF4-FFF2-40B4-BE49-F238E27FC236}">
                <a16:creationId xmlns:a16="http://schemas.microsoft.com/office/drawing/2014/main" id="{47239A27-99F9-4164-7482-899F308B2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</p:spPr>
        <p:txBody>
          <a:bodyPr/>
          <a:lstStyle/>
          <a:p>
            <a:r>
              <a:rPr kumimoji="1" lang="zh-CN" altLang="en-US" dirty="0"/>
              <a:t>课程体系</a:t>
            </a:r>
          </a:p>
        </p:txBody>
      </p:sp>
      <p:sp>
        <p:nvSpPr>
          <p:cNvPr id="21" name="Text 22">
            <a:extLst>
              <a:ext uri="{FF2B5EF4-FFF2-40B4-BE49-F238E27FC236}">
                <a16:creationId xmlns:a16="http://schemas.microsoft.com/office/drawing/2014/main" id="{97D38CFD-003C-70B7-6F9F-58A1089AA349}"/>
              </a:ext>
            </a:extLst>
          </p:cNvPr>
          <p:cNvSpPr/>
          <p:nvPr/>
        </p:nvSpPr>
        <p:spPr>
          <a:xfrm rot="8100000">
            <a:off x="862487" y="4279987"/>
            <a:ext cx="407035" cy="3663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2400" b="1" dirty="0">
              <a:latin typeface="+mn-ea"/>
              <a:ea typeface="+mn-ea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79C1972-91AF-A0AE-952B-0AE33185EE22}"/>
              </a:ext>
            </a:extLst>
          </p:cNvPr>
          <p:cNvSpPr/>
          <p:nvPr/>
        </p:nvSpPr>
        <p:spPr>
          <a:xfrm>
            <a:off x="219118" y="1117527"/>
            <a:ext cx="1177904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B2F36"/>
                </a:solidFill>
                <a:latin typeface="+mj-ea"/>
                <a:ea typeface="+mj-ea"/>
              </a:rPr>
              <a:t>夯实基础，聚焦“智能</a:t>
            </a:r>
            <a:r>
              <a:rPr lang="en-US" altLang="zh-CN" sz="2800" b="1" dirty="0">
                <a:solidFill>
                  <a:srgbClr val="2B2F36"/>
                </a:solidFill>
                <a:latin typeface="+mj-ea"/>
                <a:ea typeface="+mj-ea"/>
              </a:rPr>
              <a:t>+</a:t>
            </a:r>
            <a:r>
              <a:rPr lang="zh-CN" altLang="en-US" sz="2800" b="1" dirty="0">
                <a:solidFill>
                  <a:srgbClr val="2B2F36"/>
                </a:solidFill>
                <a:latin typeface="+mj-ea"/>
                <a:ea typeface="+mj-ea"/>
              </a:rPr>
              <a:t>绿色</a:t>
            </a:r>
            <a:r>
              <a:rPr lang="en-US" altLang="zh-CN" sz="2800" b="1" dirty="0">
                <a:solidFill>
                  <a:srgbClr val="2B2F36"/>
                </a:solidFill>
                <a:latin typeface="+mj-ea"/>
                <a:ea typeface="+mj-ea"/>
              </a:rPr>
              <a:t>+</a:t>
            </a:r>
            <a:r>
              <a:rPr lang="zh-CN" altLang="en-US" sz="2800" b="1" dirty="0">
                <a:solidFill>
                  <a:srgbClr val="2B2F36"/>
                </a:solidFill>
                <a:latin typeface="+mj-ea"/>
                <a:ea typeface="+mj-ea"/>
              </a:rPr>
              <a:t>国际化项目管理”，模块化教学</a:t>
            </a:r>
            <a:endParaRPr lang="en-US" sz="2800" b="1" dirty="0">
              <a:solidFill>
                <a:srgbClr val="2B2F36"/>
              </a:solidFill>
              <a:latin typeface="+mj-ea"/>
              <a:ea typeface="+mj-ea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A8A73F4-B068-8DDE-CFDF-1EB6CD9768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9856" y="2238434"/>
            <a:ext cx="2634523" cy="3992682"/>
          </a:xfrm>
          <a:prstGeom prst="roundRect">
            <a:avLst>
              <a:gd name="adj" fmla="val 7796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A09BA13-5AF6-2DBD-27A7-800BA07F6E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6064" y="3946730"/>
            <a:ext cx="216385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2C3741"/>
                </a:solidFill>
                <a:latin typeface="+mn-ea"/>
                <a:ea typeface="+mn-ea"/>
                <a:cs typeface="MiSans" pitchFamily="34" charset="-120"/>
              </a:rPr>
              <a:t>中国语言文化及通识课程</a:t>
            </a:r>
            <a:endParaRPr lang="en-US" sz="2400" b="1" dirty="0">
              <a:solidFill>
                <a:srgbClr val="2C3741"/>
              </a:solidFill>
              <a:latin typeface="+mn-ea"/>
              <a:ea typeface="+mn-ea"/>
              <a:cs typeface="MiSans" pitchFamily="34" charset="-12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877C866-1386-5B8F-BFEA-AF86C41B49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2972" y="3026904"/>
            <a:ext cx="282829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中国智慧底色</a:t>
            </a:r>
            <a:endParaRPr lang="en-US" sz="2800" b="1" dirty="0">
              <a:solidFill>
                <a:srgbClr val="C00000"/>
              </a:solidFill>
              <a:latin typeface="+mn-ea"/>
              <a:ea typeface="+mn-ea"/>
              <a:cs typeface="MiSans" pitchFamily="34" charset="-120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D785BD24-AAF7-CCB3-6100-62A13D2C7ED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21882" y="1866827"/>
            <a:ext cx="859790" cy="904875"/>
          </a:xfrm>
          <a:prstGeom prst="ellipse">
            <a:avLst/>
          </a:prstGeom>
          <a:gradFill flip="none" rotWithShape="1">
            <a:gsLst>
              <a:gs pos="0">
                <a:srgbClr val="D3BDA6"/>
              </a:gs>
              <a:gs pos="100000">
                <a:srgbClr val="AB8A7D"/>
              </a:gs>
            </a:gsLst>
            <a:lin ang="2700000" scaled="1"/>
          </a:gradFill>
        </p:spPr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9D49BBC6-C07A-8AD0-703A-AC9009F23835}"/>
              </a:ext>
            </a:extLst>
          </p:cNvPr>
          <p:cNvSpPr/>
          <p:nvPr/>
        </p:nvSpPr>
        <p:spPr>
          <a:xfrm>
            <a:off x="1851777" y="1866827"/>
            <a:ext cx="859790" cy="9048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543DC102-6031-2BFE-AFD4-8B4041F7695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59030" y="1991189"/>
            <a:ext cx="71056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15AEC446-11AA-ED57-9665-AF400A8CE03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78517" y="2238435"/>
            <a:ext cx="2569885" cy="3992681"/>
          </a:xfrm>
          <a:prstGeom prst="roundRect">
            <a:avLst>
              <a:gd name="adj" fmla="val 7796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55E4DF18-CC9A-053E-2881-E65E70451F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69182" y="4028317"/>
            <a:ext cx="2225978" cy="16890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2C3741"/>
                </a:solidFill>
                <a:latin typeface="+mn-ea"/>
                <a:ea typeface="+mn-ea"/>
                <a:cs typeface="MiSans" pitchFamily="34" charset="-120"/>
              </a:rPr>
              <a:t>专业课融入中、美、欧标体系对比分析</a:t>
            </a:r>
            <a:endParaRPr lang="en-US" sz="2400" b="1" dirty="0">
              <a:solidFill>
                <a:srgbClr val="2C3741"/>
              </a:solidFill>
              <a:latin typeface="+mn-ea"/>
              <a:ea typeface="+mn-ea"/>
              <a:cs typeface="MiSans" pitchFamily="34" charset="-12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60F1B326-EE6D-8560-8291-CB1349D1D2F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19790" y="3104699"/>
            <a:ext cx="23250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标准转换核心</a:t>
            </a:r>
            <a:endParaRPr lang="en-US" sz="2800" b="1" dirty="0">
              <a:solidFill>
                <a:srgbClr val="C00000"/>
              </a:solidFill>
              <a:latin typeface="+mn-ea"/>
              <a:ea typeface="+mn-ea"/>
              <a:cs typeface="MiSans" pitchFamily="34" charset="-120"/>
            </a:endParaRP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3E9453D0-59BC-7248-5A73-CC6569D170D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10643" y="1799426"/>
            <a:ext cx="859790" cy="904875"/>
          </a:xfrm>
          <a:prstGeom prst="ellipse">
            <a:avLst/>
          </a:prstGeom>
          <a:gradFill flip="none" rotWithShape="1">
            <a:gsLst>
              <a:gs pos="0">
                <a:srgbClr val="D3BDA6"/>
              </a:gs>
              <a:gs pos="100000">
                <a:srgbClr val="AB8A7D"/>
              </a:gs>
            </a:gsLst>
            <a:lin ang="2700000" scaled="1"/>
          </a:gradFill>
        </p:spPr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898B34D0-8854-BA5C-2BCE-40A20C6AB017}"/>
              </a:ext>
            </a:extLst>
          </p:cNvPr>
          <p:cNvSpPr/>
          <p:nvPr/>
        </p:nvSpPr>
        <p:spPr>
          <a:xfrm>
            <a:off x="4989496" y="1866827"/>
            <a:ext cx="859790" cy="9048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1A57FFE9-EBC8-143C-2251-17C01684D8E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81631" y="1946046"/>
            <a:ext cx="7017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dirty="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984C9E58-EAD0-32AB-4C77-A55D8E6EFD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43647" y="2251863"/>
            <a:ext cx="2602472" cy="3992680"/>
          </a:xfrm>
          <a:prstGeom prst="roundRect">
            <a:avLst>
              <a:gd name="adj" fmla="val 7796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3BD092BC-320A-D59D-1447-317854B66F1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517515" y="3793770"/>
            <a:ext cx="212209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2C3741"/>
                </a:solidFill>
                <a:latin typeface="+mn-ea"/>
                <a:ea typeface="+mn-ea"/>
                <a:cs typeface="MiSans" pitchFamily="34" charset="-120"/>
              </a:rPr>
              <a:t>智能建造，绿色可持续建设，国际项目管理</a:t>
            </a:r>
            <a:endParaRPr lang="en-US" sz="2400" b="1" dirty="0">
              <a:solidFill>
                <a:srgbClr val="2C3741"/>
              </a:solidFill>
              <a:latin typeface="+mn-ea"/>
              <a:ea typeface="+mn-ea"/>
              <a:cs typeface="MiSans" pitchFamily="34" charset="-120"/>
            </a:endParaRPr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05592896-7FE4-207C-EABD-6862FDD955E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241060" y="3050628"/>
            <a:ext cx="282829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聚焦未来前沿</a:t>
            </a:r>
            <a:endParaRPr lang="en-US" sz="2800" b="1" dirty="0">
              <a:solidFill>
                <a:srgbClr val="C00000"/>
              </a:solidFill>
              <a:latin typeface="+mn-ea"/>
              <a:ea typeface="+mn-ea"/>
              <a:cs typeface="MiSans" pitchFamily="34" charset="-120"/>
            </a:endParaRPr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5C437178-F616-CEAB-C870-8026809CD3D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129098" y="1859754"/>
            <a:ext cx="859790" cy="904875"/>
          </a:xfrm>
          <a:prstGeom prst="ellipse">
            <a:avLst/>
          </a:prstGeom>
          <a:gradFill flip="none" rotWithShape="1">
            <a:gsLst>
              <a:gs pos="0">
                <a:srgbClr val="D3BDA6"/>
              </a:gs>
              <a:gs pos="100000">
                <a:srgbClr val="AB8A7D"/>
              </a:gs>
            </a:gsLst>
            <a:lin ang="2700000" scaled="1"/>
          </a:gradFill>
        </p:spPr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9DE3ED58-EA64-72A3-7423-972C9402F403}"/>
              </a:ext>
            </a:extLst>
          </p:cNvPr>
          <p:cNvSpPr/>
          <p:nvPr/>
        </p:nvSpPr>
        <p:spPr>
          <a:xfrm>
            <a:off x="7179457" y="1733884"/>
            <a:ext cx="859790" cy="9048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11FDB8D5-A8D5-21F5-2E06-AF2FA233686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189600" y="1994852"/>
            <a:ext cx="71056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dirty="0"/>
          </a:p>
        </p:txBody>
      </p:sp>
      <p:sp>
        <p:nvSpPr>
          <p:cNvPr id="27" name="Shape 17">
            <a:extLst>
              <a:ext uri="{FF2B5EF4-FFF2-40B4-BE49-F238E27FC236}">
                <a16:creationId xmlns:a16="http://schemas.microsoft.com/office/drawing/2014/main" id="{B5E8408C-C841-D48D-F1DE-6EAD8504554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047926" y="2251863"/>
            <a:ext cx="2602472" cy="3992680"/>
          </a:xfrm>
          <a:prstGeom prst="roundRect">
            <a:avLst>
              <a:gd name="adj" fmla="val 7796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8" name="Text 19">
            <a:extLst>
              <a:ext uri="{FF2B5EF4-FFF2-40B4-BE49-F238E27FC236}">
                <a16:creationId xmlns:a16="http://schemas.microsoft.com/office/drawing/2014/main" id="{294E4D18-19AC-4D8C-3473-1DCC4C6C9A7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321794" y="3793770"/>
            <a:ext cx="212209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2C3741"/>
                </a:solidFill>
                <a:latin typeface="+mn-ea"/>
                <a:ea typeface="+mn-ea"/>
                <a:cs typeface="MiSans" pitchFamily="34" charset="-120"/>
              </a:rPr>
              <a:t>工程沟通、跨文化团队协助，项目管理模拟</a:t>
            </a:r>
            <a:endParaRPr lang="en-US" sz="2400" b="1" dirty="0">
              <a:solidFill>
                <a:srgbClr val="2C3741"/>
              </a:solidFill>
              <a:latin typeface="+mn-ea"/>
              <a:ea typeface="+mn-ea"/>
              <a:cs typeface="MiSans" pitchFamily="34" charset="-120"/>
            </a:endParaRPr>
          </a:p>
        </p:txBody>
      </p:sp>
      <p:sp>
        <p:nvSpPr>
          <p:cNvPr id="29" name="Text 20">
            <a:extLst>
              <a:ext uri="{FF2B5EF4-FFF2-40B4-BE49-F238E27FC236}">
                <a16:creationId xmlns:a16="http://schemas.microsoft.com/office/drawing/2014/main" id="{308C3552-FC19-D0D4-6BB2-529669090A6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045339" y="3050628"/>
            <a:ext cx="282829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跨文化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实战</a:t>
            </a:r>
            <a:endParaRPr lang="en-US" sz="2800" b="1" dirty="0">
              <a:solidFill>
                <a:srgbClr val="C00000"/>
              </a:solidFill>
              <a:latin typeface="+mn-ea"/>
              <a:ea typeface="+mn-ea"/>
              <a:cs typeface="MiSans" pitchFamily="34" charset="-120"/>
            </a:endParaRPr>
          </a:p>
        </p:txBody>
      </p:sp>
      <p:sp>
        <p:nvSpPr>
          <p:cNvPr id="30" name="Shape 21">
            <a:extLst>
              <a:ext uri="{FF2B5EF4-FFF2-40B4-BE49-F238E27FC236}">
                <a16:creationId xmlns:a16="http://schemas.microsoft.com/office/drawing/2014/main" id="{5EC5C437-C530-2670-EF95-6EB924E7CC6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908806" y="1901743"/>
            <a:ext cx="859790" cy="904875"/>
          </a:xfrm>
          <a:prstGeom prst="ellipse">
            <a:avLst/>
          </a:prstGeom>
          <a:gradFill flip="none" rotWithShape="1">
            <a:gsLst>
              <a:gs pos="0">
                <a:srgbClr val="D3BDA6"/>
              </a:gs>
              <a:gs pos="100000">
                <a:srgbClr val="AB8A7D"/>
              </a:gs>
            </a:gsLst>
            <a:lin ang="2700000" scaled="1"/>
          </a:gradFill>
        </p:spPr>
      </p:sp>
      <p:sp>
        <p:nvSpPr>
          <p:cNvPr id="31" name="Text 22">
            <a:extLst>
              <a:ext uri="{FF2B5EF4-FFF2-40B4-BE49-F238E27FC236}">
                <a16:creationId xmlns:a16="http://schemas.microsoft.com/office/drawing/2014/main" id="{7AE1847E-9CF3-5187-665C-1CDC645BAA66}"/>
              </a:ext>
            </a:extLst>
          </p:cNvPr>
          <p:cNvSpPr/>
          <p:nvPr/>
        </p:nvSpPr>
        <p:spPr>
          <a:xfrm>
            <a:off x="9983736" y="1733884"/>
            <a:ext cx="859790" cy="9048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2" name="Text 23">
            <a:extLst>
              <a:ext uri="{FF2B5EF4-FFF2-40B4-BE49-F238E27FC236}">
                <a16:creationId xmlns:a16="http://schemas.microsoft.com/office/drawing/2014/main" id="{8DE32CE2-FC89-993A-530C-112CC2B88AA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983736" y="2051899"/>
            <a:ext cx="71056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DC17C-D99A-0174-8841-A06B6823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占位符 1">
            <a:extLst>
              <a:ext uri="{FF2B5EF4-FFF2-40B4-BE49-F238E27FC236}">
                <a16:creationId xmlns:a16="http://schemas.microsoft.com/office/drawing/2014/main" id="{779D3A03-D171-1CE1-FF3C-C5B26F9C0C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4738" y="44450"/>
            <a:ext cx="7081837" cy="598488"/>
          </a:xfrm>
          <a:noFill/>
          <a:ln>
            <a:noFill/>
          </a:ln>
        </p:spPr>
        <p:txBody>
          <a:bodyPr anchor="ctr" anchorCtr="0"/>
          <a:lstStyle/>
          <a:p>
            <a:pPr defTabSz="914400">
              <a:buClrTx/>
              <a:buSzTx/>
            </a:pPr>
            <a:r>
              <a:rPr lang="zh-CN" altLang="en-US" dirty="0"/>
              <a:t>课程</a:t>
            </a:r>
            <a:r>
              <a:rPr lang="zh-CN" altLang="en-US" kern="1200" dirty="0">
                <a:latin typeface="+mn-lt"/>
                <a:ea typeface="+mn-ea"/>
                <a:cs typeface="+mn-cs"/>
              </a:rPr>
              <a:t>特色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D4D300C-A70F-1334-E0C1-B8A03FE35471}"/>
              </a:ext>
            </a:extLst>
          </p:cNvPr>
          <p:cNvGraphicFramePr>
            <a:graphicFrameLocks noGrp="1"/>
          </p:cNvGraphicFramePr>
          <p:nvPr/>
        </p:nvGraphicFramePr>
        <p:xfrm>
          <a:off x="526075" y="921379"/>
          <a:ext cx="10944224" cy="555105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86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2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kern="0" dirty="0">
                          <a:effectLst/>
                        </a:rPr>
                        <a:t>课程特色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</a:rPr>
                        <a:t>全英文课程</a:t>
                      </a:r>
                      <a:endParaRPr lang="en-US" altLang="zh-CN" sz="1800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同质化培养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effectLst/>
                        </a:rPr>
                        <a:t>将交大土木工程学科优势，转化为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国际化教学资源</a:t>
                      </a:r>
                      <a:r>
                        <a:rPr lang="zh-CN" altLang="en-US" sz="1600" b="1" kern="0" dirty="0">
                          <a:effectLst/>
                        </a:rPr>
                        <a:t>，</a:t>
                      </a:r>
                      <a:endParaRPr lang="en-US" altLang="zh-CN" sz="1600" b="1" kern="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effectLst/>
                        </a:rPr>
                        <a:t>确保人才培养的核心知识与技术内核 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“以我为主”</a:t>
                      </a:r>
                      <a:endParaRPr lang="zh-CN" altLang="en-US" sz="1600" b="1" kern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</a:rPr>
                        <a:t>国际课程</a:t>
                      </a:r>
                      <a:endParaRPr lang="en-US" altLang="zh-CN" sz="1800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邀请海外名师授课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effectLst/>
                        </a:rPr>
                        <a:t>引入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国际优秀教学资源</a:t>
                      </a:r>
                      <a:r>
                        <a:rPr lang="zh-CN" altLang="en-US" sz="1600" b="1" kern="0" dirty="0">
                          <a:effectLst/>
                        </a:rPr>
                        <a:t>，设置</a:t>
                      </a:r>
                      <a:r>
                        <a:rPr lang="en-US" altLang="zh-CN" sz="1600" b="1" kern="0" dirty="0">
                          <a:effectLst/>
                        </a:rPr>
                        <a:t>1–2</a:t>
                      </a:r>
                      <a:r>
                        <a:rPr lang="zh-CN" altLang="en-US" sz="1600" b="1" kern="0" dirty="0">
                          <a:effectLst/>
                        </a:rPr>
                        <a:t>门海外高校核心课程，邀请国外知名教授授课，</a:t>
                      </a:r>
                      <a:endParaRPr lang="en-US" altLang="zh-CN" sz="1600" b="1" kern="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effectLst/>
                        </a:rPr>
                        <a:t>保持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课程内容与国际顶尖水平同步</a:t>
                      </a:r>
                      <a:endParaRPr lang="zh-CN" altLang="en-US" sz="1600" b="1" kern="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4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</a:rPr>
                        <a:t>国际</a:t>
                      </a:r>
                      <a:r>
                        <a:rPr lang="en-US" altLang="zh-CN" sz="1800" kern="0" dirty="0">
                          <a:effectLst/>
                        </a:rPr>
                        <a:t>/</a:t>
                      </a:r>
                      <a:r>
                        <a:rPr lang="zh-CN" altLang="en-US" sz="1800" kern="0" dirty="0">
                          <a:effectLst/>
                        </a:rPr>
                        <a:t>属地化实践</a:t>
                      </a:r>
                      <a:endParaRPr lang="en-US" altLang="zh-CN" sz="1800" kern="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双导师制、双向实习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effectLst/>
                        </a:rPr>
                        <a:t>学校导师与企业导师联合指导，开展国内国外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实习实践</a:t>
                      </a:r>
                      <a:r>
                        <a:rPr lang="zh-CN" altLang="en-US" sz="1600" b="1" kern="0" dirty="0">
                          <a:effectLst/>
                        </a:rPr>
                        <a:t>等，让学生在真实的文化、地理与政治经济环境中，理解中国技术标准如何适配当地需求，解决海外实际工程问题，全面锻炼其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跨文化沟通、综合管理和解决复杂实际工程问题</a:t>
                      </a:r>
                      <a:r>
                        <a:rPr lang="zh-CN" altLang="en-US" sz="1600" b="1" kern="0" dirty="0">
                          <a:effectLst/>
                        </a:rPr>
                        <a:t>的能力。</a:t>
                      </a:r>
                      <a:endParaRPr lang="zh-CN" altLang="en-US" sz="1600" b="1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</a:rPr>
                        <a:t>全链条育人</a:t>
                      </a:r>
                      <a:endParaRPr lang="en-US" altLang="zh-CN" sz="1800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国际认证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0" dirty="0">
                          <a:effectLst/>
                        </a:rPr>
                        <a:t>打通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“入学选拔</a:t>
                      </a:r>
                      <a:r>
                        <a:rPr lang="en-US" altLang="zh-CN" sz="1600" b="1" kern="0" dirty="0">
                          <a:solidFill>
                            <a:srgbClr val="C00000"/>
                          </a:solidFill>
                          <a:effectLst/>
                        </a:rPr>
                        <a:t>—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过程培养</a:t>
                      </a:r>
                      <a:r>
                        <a:rPr lang="en-US" altLang="zh-CN" sz="1600" b="1" kern="0" dirty="0">
                          <a:solidFill>
                            <a:srgbClr val="C00000"/>
                          </a:solidFill>
                          <a:effectLst/>
                        </a:rPr>
                        <a:t>—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就业导向”</a:t>
                      </a:r>
                      <a:r>
                        <a:rPr lang="zh-CN" altLang="en-US" sz="1600" b="1" kern="0" dirty="0">
                          <a:effectLst/>
                        </a:rPr>
                        <a:t>全流程贯通培养链条；对接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>国际工程岗位与企业需求</a:t>
                      </a:r>
                      <a:r>
                        <a:rPr lang="zh-CN" altLang="en-US" sz="1600" b="1" kern="0" dirty="0">
                          <a:effectLst/>
                        </a:rPr>
                        <a:t>；</a:t>
                      </a:r>
                      <a:r>
                        <a:rPr lang="zh-CN" alt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对标</a:t>
                      </a:r>
                      <a:r>
                        <a:rPr lang="en-US" altLang="zh-CN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华盛顿协议</a:t>
                      </a:r>
                      <a:r>
                        <a:rPr lang="en-US" altLang="zh-CN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标准，落实成果导向（</a:t>
                      </a:r>
                      <a:r>
                        <a:rPr lang="en-US" altLang="zh-CN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</a:t>
                      </a:r>
                      <a:r>
                        <a:rPr lang="zh-CN" alt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）理念，实现</a:t>
                      </a:r>
                      <a:r>
                        <a:rPr lang="zh-CN" altLang="en-US" sz="16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教育国际认证</a:t>
                      </a:r>
                      <a:r>
                        <a:rPr lang="zh-CN" alt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接轨。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50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262DF-A3CC-A16F-D2BD-05DBA9504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1">
            <a:extLst>
              <a:ext uri="{FF2B5EF4-FFF2-40B4-BE49-F238E27FC236}">
                <a16:creationId xmlns:a16="http://schemas.microsoft.com/office/drawing/2014/main" id="{AA772BE1-EE92-D528-A965-209F014BC2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4738" y="44450"/>
            <a:ext cx="7081837" cy="598488"/>
          </a:xfrm>
          <a:noFill/>
          <a:ln>
            <a:noFill/>
          </a:ln>
        </p:spPr>
        <p:txBody>
          <a:bodyPr anchor="ctr" anchorCtr="0"/>
          <a:lstStyle/>
          <a:p>
            <a:r>
              <a:rPr lang="zh-CN" altLang="en-US" dirty="0"/>
              <a:t>组织与质量保障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92ECA8-CB46-741D-A092-2D0BBC3629A8}"/>
              </a:ext>
            </a:extLst>
          </p:cNvPr>
          <p:cNvSpPr/>
          <p:nvPr/>
        </p:nvSpPr>
        <p:spPr>
          <a:xfrm>
            <a:off x="878258" y="782560"/>
            <a:ext cx="1120772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  <a:cs typeface="Segoe UI" panose="020B0502040204020203" pitchFamily="34" charset="0"/>
              </a:rPr>
              <a:t>质量保障</a:t>
            </a:r>
            <a:endParaRPr lang="en-US" altLang="zh-CN" sz="2400" b="1" kern="0" dirty="0">
              <a:solidFill>
                <a:srgbClr val="002060"/>
              </a:solidFill>
              <a:latin typeface="+mn-ea"/>
              <a:ea typeface="+mn-ea"/>
              <a:cs typeface="Segoe UI" panose="020B0502040204020203" pitchFamily="34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</a:pPr>
            <a:r>
              <a:rPr lang="en-US" altLang="zh-CN" sz="20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1.  </a:t>
            </a:r>
            <a:r>
              <a:rPr lang="zh-CN" altLang="zh-CN" sz="20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动态评估机制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dirty="0"/>
              <a:t>引入</a:t>
            </a:r>
            <a:r>
              <a:rPr lang="zh-CN" altLang="zh-CN" b="1" dirty="0"/>
              <a:t>国际评估标准</a:t>
            </a:r>
            <a:r>
              <a:rPr lang="zh-CN" altLang="zh-CN" dirty="0"/>
              <a:t>进行课程设计审核；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dirty="0"/>
              <a:t>学期末开展</a:t>
            </a:r>
            <a:r>
              <a:rPr lang="zh-CN" altLang="zh-CN" b="1" dirty="0"/>
              <a:t>学生反馈与同行互评制度</a:t>
            </a:r>
            <a:r>
              <a:rPr lang="zh-CN" altLang="zh-CN" dirty="0"/>
              <a:t>。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</a:pPr>
            <a:r>
              <a:rPr lang="en-US" altLang="zh-CN" sz="20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2.  </a:t>
            </a:r>
            <a:r>
              <a:rPr lang="zh-CN" altLang="zh-CN" sz="20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毕业要求监控</a:t>
            </a:r>
            <a:endParaRPr lang="zh-CN" altLang="zh-CN" sz="20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b="1" dirty="0"/>
              <a:t>建立</a:t>
            </a:r>
            <a:r>
              <a:rPr lang="en-US" altLang="zh-CN" b="1" dirty="0"/>
              <a:t>“</a:t>
            </a:r>
            <a:r>
              <a:rPr lang="zh-CN" altLang="zh-CN" b="1" dirty="0"/>
              <a:t>毕业能力达成矩阵</a:t>
            </a:r>
            <a:r>
              <a:rPr lang="en-US" altLang="zh-CN" b="1" dirty="0"/>
              <a:t>”</a:t>
            </a:r>
            <a:r>
              <a:rPr lang="zh-CN" altLang="zh-CN" dirty="0"/>
              <a:t>，监测学生是否达到语言、技术、沟通、实践四大能力维度；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b="1" dirty="0"/>
              <a:t>毕业生追踪：</a:t>
            </a:r>
            <a:r>
              <a:rPr lang="zh-CN" altLang="zh-CN" dirty="0"/>
              <a:t>联合企业建立</a:t>
            </a:r>
            <a:r>
              <a:rPr lang="en-US" altLang="zh-CN" dirty="0"/>
              <a:t>“</a:t>
            </a:r>
            <a:r>
              <a:rPr lang="zh-CN" altLang="zh-CN" dirty="0"/>
              <a:t>胜任力档案</a:t>
            </a:r>
            <a:r>
              <a:rPr lang="en-US" altLang="zh-CN" dirty="0"/>
              <a:t>”</a:t>
            </a:r>
            <a:r>
              <a:rPr lang="zh-CN" altLang="zh-CN" dirty="0"/>
              <a:t>，追踪</a:t>
            </a:r>
            <a:r>
              <a:rPr lang="en-US" altLang="zh-CN" dirty="0"/>
              <a:t>3</a:t>
            </a:r>
            <a:r>
              <a:rPr lang="zh-CN" altLang="zh-CN" dirty="0"/>
              <a:t>年内晋升情况。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</a:pPr>
            <a:r>
              <a:rPr lang="en-US" altLang="zh-CN" sz="20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3.  动态优化机制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dirty="0"/>
              <a:t>建立课程内容</a:t>
            </a:r>
            <a:r>
              <a:rPr lang="zh-CN" altLang="zh-CN" b="1" dirty="0"/>
              <a:t>年度更新制度</a:t>
            </a:r>
            <a:r>
              <a:rPr lang="zh-CN" altLang="zh-CN" dirty="0"/>
              <a:t>，结合企业反馈优化课程；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dirty="0"/>
              <a:t>邀请</a:t>
            </a:r>
            <a:r>
              <a:rPr lang="zh-CN" altLang="zh-CN" b="1" dirty="0"/>
              <a:t>行业专家</a:t>
            </a:r>
            <a:r>
              <a:rPr lang="zh-CN" altLang="zh-CN" dirty="0"/>
              <a:t>参与课程建设与评估。</a:t>
            </a:r>
          </a:p>
        </p:txBody>
      </p:sp>
    </p:spTree>
    <p:extLst>
      <p:ext uri="{BB962C8B-B14F-4D97-AF65-F5344CB8AC3E}">
        <p14:creationId xmlns:p14="http://schemas.microsoft.com/office/powerpoint/2010/main" val="292370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2435E-5BF1-E014-82A7-4674E5E2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占位符 95" descr="图片包含 天空, 泰迪熊, 熊, 建筑物&#10;&#10;自动生成的说明">
            <a:extLst>
              <a:ext uri="{FF2B5EF4-FFF2-40B4-BE49-F238E27FC236}">
                <a16:creationId xmlns:a16="http://schemas.microsoft.com/office/drawing/2014/main" id="{5917650B-BD10-597A-6CA8-F6E925828E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8"/>
          <a:srcRect l="18816" r="18816"/>
          <a:stretch>
            <a:fillRect/>
          </a:stretch>
        </p:blipFill>
        <p:spPr>
          <a:noFill/>
          <a:ln>
            <a:noFill/>
          </a:ln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B985019D-5A0D-FF32-9EAD-72E354B3D25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75388" y="1181100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项目介绍</a:t>
            </a:r>
          </a:p>
        </p:txBody>
      </p:sp>
      <p:grpSp>
        <p:nvGrpSpPr>
          <p:cNvPr id="19459" name="组合 74">
            <a:extLst>
              <a:ext uri="{FF2B5EF4-FFF2-40B4-BE49-F238E27FC236}">
                <a16:creationId xmlns:a16="http://schemas.microsoft.com/office/drawing/2014/main" id="{E61B3424-1D7C-AD7C-A4BE-0D3F99A5E1C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345113" y="1181100"/>
            <a:ext cx="720725" cy="719138"/>
            <a:chOff x="5412150" y="1180600"/>
            <a:chExt cx="720000" cy="72000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FE4A8E4F-CB5B-F548-89D7-5453DC44662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12150" y="118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1</a:t>
              </a:r>
              <a:endParaRPr lang="zh-CN" altLang="en-US" sz="3200" b="1" strike="noStrike" noProof="1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F7453075-B95C-54D9-2484-87D724EC40B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12150" y="181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2" name="组合 73">
            <a:extLst>
              <a:ext uri="{FF2B5EF4-FFF2-40B4-BE49-F238E27FC236}">
                <a16:creationId xmlns:a16="http://schemas.microsoft.com/office/drawing/2014/main" id="{D200C462-BE21-B1A2-68BD-9D4805EF096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45113" y="2260600"/>
            <a:ext cx="720725" cy="720725"/>
            <a:chOff x="5412150" y="2260600"/>
            <a:chExt cx="720000" cy="72000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77D2CF6-1086-4D28-9B65-8DF473F2CC2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12150" y="226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2</a:t>
              </a:r>
              <a:endParaRPr lang="zh-CN" altLang="en-US" sz="3200" b="1" strike="noStrike" noProof="1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0EF27F03-6EBF-73CC-3E5E-D66A196391F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12150" y="289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5" name="组合 72">
            <a:extLst>
              <a:ext uri="{FF2B5EF4-FFF2-40B4-BE49-F238E27FC236}">
                <a16:creationId xmlns:a16="http://schemas.microsoft.com/office/drawing/2014/main" id="{1717C840-DC95-4C77-DF7A-17AA640FA33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345113" y="3340100"/>
            <a:ext cx="720725" cy="720725"/>
            <a:chOff x="5412150" y="3340600"/>
            <a:chExt cx="720000" cy="720000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C9BA366E-FE33-30DE-6BA8-FA0204DF92C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412150" y="334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3</a:t>
              </a:r>
              <a:endParaRPr lang="zh-CN" altLang="en-US" sz="3200" b="1" strike="noStrike" noProof="1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AB91854-90C2-A219-AC2F-F499586B932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12150" y="397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8" name="组合 75">
            <a:extLst>
              <a:ext uri="{FF2B5EF4-FFF2-40B4-BE49-F238E27FC236}">
                <a16:creationId xmlns:a16="http://schemas.microsoft.com/office/drawing/2014/main" id="{A5EF8000-561E-94ED-0184-4EDDDF9E4C6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345113" y="4421188"/>
            <a:ext cx="720725" cy="719137"/>
            <a:chOff x="5412150" y="4420600"/>
            <a:chExt cx="720000" cy="72000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195F371F-FBA9-6DCB-CEAC-C10C6AD14BA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12150" y="442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4</a:t>
              </a:r>
              <a:endParaRPr lang="zh-CN" altLang="en-US" sz="3200" b="1" strike="noStrike" noProof="1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A0A1BE7A-BC5C-B12B-7D06-5EF9FB988B3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12150" y="505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5C5490A5-E516-69C5-C4AD-3EFAF09D0E1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75388" y="22606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培养方案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0C04276-1C70-E54E-8FD1-C063817F7A2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75388" y="33401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accent2"/>
                </a:solidFill>
              </a:rPr>
              <a:t>项目亮点</a:t>
            </a:r>
            <a:endParaRPr lang="zh-CN" sz="2800" b="1" strike="noStrike" noProof="1">
              <a:solidFill>
                <a:schemeClr val="accent2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B1DCA034-D760-49F7-C9F4-48DE3E1E9FF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75388" y="4421188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招生政策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8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68DD7-8BC3-530C-BB96-E35B19D62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1">
            <a:extLst>
              <a:ext uri="{FF2B5EF4-FFF2-40B4-BE49-F238E27FC236}">
                <a16:creationId xmlns:a16="http://schemas.microsoft.com/office/drawing/2014/main" id="{26A1504E-C589-A94F-D919-399324B1F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4738" y="44450"/>
            <a:ext cx="7081837" cy="598488"/>
          </a:xfrm>
          <a:noFill/>
          <a:ln>
            <a:noFill/>
          </a:ln>
        </p:spPr>
        <p:txBody>
          <a:bodyPr anchor="ctr" anchorCtr="0"/>
          <a:lstStyle/>
          <a:p>
            <a:pPr defTabSz="914400">
              <a:buClrTx/>
              <a:buSzTx/>
            </a:pPr>
            <a:r>
              <a:rPr lang="zh-CN" altLang="en-US" dirty="0"/>
              <a:t>项目优势</a:t>
            </a: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CA6C6B-209F-F8C0-0597-48268DC4E209}"/>
              </a:ext>
            </a:extLst>
          </p:cNvPr>
          <p:cNvSpPr/>
          <p:nvPr/>
        </p:nvSpPr>
        <p:spPr>
          <a:xfrm>
            <a:off x="786288" y="793387"/>
            <a:ext cx="5252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370"/>
              </a:spcBef>
              <a:spcAft>
                <a:spcPts val="103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  <a:cs typeface="Segoe UI" panose="020B0502040204020203" pitchFamily="34" charset="0"/>
              </a:rPr>
              <a:t> 雄厚基础：一流学科，师资国际化</a:t>
            </a:r>
            <a:endParaRPr lang="zh-CN" altLang="zh-CN" sz="16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6B9A2E0-7396-E81D-CB73-74C7FA3392A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81544" y="1733734"/>
            <a:ext cx="4774150" cy="690880"/>
          </a:xfrm>
          <a:prstGeom prst="rect">
            <a:avLst/>
          </a:prstGeom>
          <a:solidFill>
            <a:srgbClr val="A62038"/>
          </a:solidFill>
        </p:spPr>
        <p:txBody>
          <a:bodyPr vert="horz" lIns="69681" tIns="34840" rIns="69681" bIns="34840" rtlCol="0">
            <a:noAutofit/>
          </a:bodyPr>
          <a:lstStyle>
            <a:defPPr>
              <a:defRPr lang="zh-CN"/>
            </a:defPPr>
            <a:lvl1pPr algn="ctr" defTabSz="12001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defRPr sz="2400" b="1">
                <a:solidFill>
                  <a:schemeClr val="bg1"/>
                </a:solidFill>
                <a:cs typeface="+mn-ea"/>
              </a:defRPr>
            </a:lvl1pPr>
            <a:lvl2pPr marL="8997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3150"/>
            </a:lvl2pPr>
            <a:lvl3pPr marL="14998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625"/>
            </a:lvl3pPr>
            <a:lvl4pPr marL="209994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4pPr>
            <a:lvl5pPr marL="270002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5pPr>
            <a:lvl6pPr marL="329946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6pPr>
            <a:lvl7pPr marL="389953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7pPr>
            <a:lvl8pPr marL="449961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8pPr>
            <a:lvl9pPr marL="509968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9pPr>
          </a:lstStyle>
          <a:p>
            <a:r>
              <a:rPr lang="zh-CN" altLang="en-US" dirty="0">
                <a:sym typeface="+mn-lt"/>
              </a:rPr>
              <a:t>学科排名全球平均</a:t>
            </a:r>
            <a:r>
              <a:rPr lang="en-US" altLang="zh-CN" dirty="0">
                <a:sym typeface="+mn-lt"/>
              </a:rPr>
              <a:t>12</a:t>
            </a:r>
            <a:r>
              <a:rPr lang="zh-CN" altLang="en-US" dirty="0">
                <a:sym typeface="+mn-lt"/>
              </a:rPr>
              <a:t>名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62458C8-8A8B-36E9-0BE4-8BDEFD805B05}"/>
              </a:ext>
            </a:extLst>
          </p:cNvPr>
          <p:cNvGrpSpPr/>
          <p:nvPr/>
        </p:nvGrpSpPr>
        <p:grpSpPr>
          <a:xfrm>
            <a:off x="6936827" y="1324423"/>
            <a:ext cx="4487917" cy="3391618"/>
            <a:chOff x="6994809" y="1496242"/>
            <a:chExt cx="4779645" cy="378562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F00EE20-AA98-5897-3447-C122D28DB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824" y="3396677"/>
              <a:ext cx="1664970" cy="641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FE45DE1-D5D8-029D-7409-8BD7CE3AD54F}"/>
                </a:ext>
              </a:extLst>
            </p:cNvPr>
            <p:cNvGrpSpPr/>
            <p:nvPr/>
          </p:nvGrpSpPr>
          <p:grpSpPr>
            <a:xfrm>
              <a:off x="6994809" y="1496242"/>
              <a:ext cx="4779645" cy="860425"/>
              <a:chOff x="166255" y="2225120"/>
              <a:chExt cx="5730850" cy="1108209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3F10B07-1C7A-2E88-BBC1-FCA05A8B6CE4}"/>
                  </a:ext>
                </a:extLst>
              </p:cNvPr>
              <p:cNvSpPr txBox="1"/>
              <p:nvPr/>
            </p:nvSpPr>
            <p:spPr>
              <a:xfrm>
                <a:off x="2306536" y="2225120"/>
                <a:ext cx="3566266" cy="1108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zh-CN" sz="1600" b="1" dirty="0"/>
                  <a:t>Best Universities for Civil Engineering</a:t>
                </a:r>
              </a:p>
              <a:p>
                <a:pPr algn="ctr"/>
                <a:r>
                  <a:rPr lang="en-GB" altLang="zh-CN" sz="1600" b="1" dirty="0"/>
                  <a:t> </a:t>
                </a:r>
                <a:r>
                  <a:rPr lang="en-GB" altLang="zh-CN" sz="1800" b="1" dirty="0">
                    <a:solidFill>
                      <a:srgbClr val="C00000"/>
                    </a:solidFill>
                  </a:rPr>
                  <a:t>#5 </a:t>
                </a:r>
                <a:r>
                  <a:rPr lang="en-US" altLang="zh-CN" sz="1800" b="1" dirty="0">
                    <a:solidFill>
                      <a:srgbClr val="C00000"/>
                    </a:solidFill>
                  </a:rPr>
                  <a:t>in the World</a:t>
                </a:r>
              </a:p>
            </p:txBody>
          </p:sp>
          <p:sp>
            <p:nvSpPr>
              <p:cNvPr id="7" name="圆角矩形 3">
                <a:extLst>
                  <a:ext uri="{FF2B5EF4-FFF2-40B4-BE49-F238E27FC236}">
                    <a16:creationId xmlns:a16="http://schemas.microsoft.com/office/drawing/2014/main" id="{FD9CA715-283F-CB42-D073-AE456EECE87F}"/>
                  </a:ext>
                </a:extLst>
              </p:cNvPr>
              <p:cNvSpPr/>
              <p:nvPr/>
            </p:nvSpPr>
            <p:spPr>
              <a:xfrm>
                <a:off x="166255" y="2225120"/>
                <a:ext cx="5730850" cy="1103770"/>
              </a:xfrm>
              <a:prstGeom prst="roundRect">
                <a:avLst/>
              </a:prstGeom>
              <a:noFill/>
              <a:ln>
                <a:solidFill>
                  <a:srgbClr val="A620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417D2B5-407F-7B83-E69A-CE068C9E52A9}"/>
                </a:ext>
              </a:extLst>
            </p:cNvPr>
            <p:cNvGrpSpPr/>
            <p:nvPr/>
          </p:nvGrpSpPr>
          <p:grpSpPr>
            <a:xfrm>
              <a:off x="6994809" y="3393977"/>
              <a:ext cx="4779645" cy="900626"/>
              <a:chOff x="166255" y="2171771"/>
              <a:chExt cx="5730850" cy="1245061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52B40F-C358-D119-A4C3-FC85E88056A2}"/>
                  </a:ext>
                </a:extLst>
              </p:cNvPr>
              <p:cNvSpPr txBox="1"/>
              <p:nvPr/>
            </p:nvSpPr>
            <p:spPr>
              <a:xfrm>
                <a:off x="2421203" y="2279619"/>
                <a:ext cx="3451597" cy="110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Civil &amp; Structural Engineering </a:t>
                </a:r>
              </a:p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</a:rPr>
                  <a:t> #16 in the World </a:t>
                </a:r>
              </a:p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</a:rPr>
                  <a:t> 3</a:t>
                </a:r>
                <a:r>
                  <a:rPr lang="en-US" altLang="zh-CN" sz="1600" b="1" baseline="30000" dirty="0">
                    <a:solidFill>
                      <a:srgbClr val="C00000"/>
                    </a:solidFill>
                  </a:rPr>
                  <a:t>nd</a:t>
                </a:r>
                <a:r>
                  <a:rPr lang="en-US" altLang="zh-CN" sz="1600" b="1" dirty="0">
                    <a:solidFill>
                      <a:srgbClr val="C00000"/>
                    </a:solidFill>
                  </a:rPr>
                  <a:t> in China</a:t>
                </a:r>
              </a:p>
            </p:txBody>
          </p:sp>
          <p:sp>
            <p:nvSpPr>
              <p:cNvPr id="11" name="圆角矩形 3">
                <a:extLst>
                  <a:ext uri="{FF2B5EF4-FFF2-40B4-BE49-F238E27FC236}">
                    <a16:creationId xmlns:a16="http://schemas.microsoft.com/office/drawing/2014/main" id="{EFD93ED0-852C-F65E-653F-616F3FD08523}"/>
                  </a:ext>
                </a:extLst>
              </p:cNvPr>
              <p:cNvSpPr/>
              <p:nvPr/>
            </p:nvSpPr>
            <p:spPr>
              <a:xfrm>
                <a:off x="166255" y="2171771"/>
                <a:ext cx="5730850" cy="1245061"/>
              </a:xfrm>
              <a:prstGeom prst="roundRect">
                <a:avLst/>
              </a:prstGeom>
              <a:noFill/>
              <a:ln>
                <a:solidFill>
                  <a:srgbClr val="A620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20CDB82-7DCD-59D8-114F-9DCDA51FD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6444" y="1517832"/>
              <a:ext cx="1023620" cy="813435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2BC18A5-13E9-A935-B8A7-749532922CE0}"/>
                </a:ext>
              </a:extLst>
            </p:cNvPr>
            <p:cNvGrpSpPr/>
            <p:nvPr/>
          </p:nvGrpSpPr>
          <p:grpSpPr>
            <a:xfrm>
              <a:off x="6994809" y="2446922"/>
              <a:ext cx="4779645" cy="856800"/>
              <a:chOff x="5941499" y="4635044"/>
              <a:chExt cx="5730850" cy="1030654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B0A42728-EFC9-D576-DC84-2352BBA95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8674" y="4872346"/>
                <a:ext cx="2044356" cy="673870"/>
              </a:xfrm>
              <a:prstGeom prst="rect">
                <a:avLst/>
              </a:prstGeom>
            </p:spPr>
          </p:pic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FC7F2B47-ACDE-B019-8D45-E48C38CFC1C2}"/>
                  </a:ext>
                </a:extLst>
              </p:cNvPr>
              <p:cNvGrpSpPr/>
              <p:nvPr/>
            </p:nvGrpSpPr>
            <p:grpSpPr>
              <a:xfrm>
                <a:off x="5941499" y="4635044"/>
                <a:ext cx="5730850" cy="1030654"/>
                <a:chOff x="179659" y="2083037"/>
                <a:chExt cx="5730850" cy="1263438"/>
              </a:xfrm>
            </p:grpSpPr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6C56DDF8-B6E4-8281-FBD1-B7684C5402BB}"/>
                    </a:ext>
                  </a:extLst>
                </p:cNvPr>
                <p:cNvSpPr txBox="1"/>
                <p:nvPr/>
              </p:nvSpPr>
              <p:spPr>
                <a:xfrm>
                  <a:off x="2565039" y="2328366"/>
                  <a:ext cx="3345470" cy="9513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800" b="1" dirty="0"/>
                    <a:t>Civil Engineering </a:t>
                  </a:r>
                </a:p>
                <a:p>
                  <a:pPr algn="ctr"/>
                  <a:r>
                    <a:rPr lang="en-US" altLang="zh-CN" sz="1800" b="1" dirty="0">
                      <a:solidFill>
                        <a:srgbClr val="C00000"/>
                      </a:solidFill>
                    </a:rPr>
                    <a:t>#10 in the World</a:t>
                  </a:r>
                </a:p>
              </p:txBody>
            </p:sp>
            <p:sp>
              <p:nvSpPr>
                <p:cNvPr id="17" name="圆角矩形 3">
                  <a:extLst>
                    <a:ext uri="{FF2B5EF4-FFF2-40B4-BE49-F238E27FC236}">
                      <a16:creationId xmlns:a16="http://schemas.microsoft.com/office/drawing/2014/main" id="{0A8C18CA-455C-1E27-36ED-6EBCA218CD6A}"/>
                    </a:ext>
                  </a:extLst>
                </p:cNvPr>
                <p:cNvSpPr/>
                <p:nvPr/>
              </p:nvSpPr>
              <p:spPr>
                <a:xfrm>
                  <a:off x="179659" y="2083037"/>
                  <a:ext cx="5730850" cy="1263438"/>
                </a:xfrm>
                <a:prstGeom prst="roundRect">
                  <a:avLst/>
                </a:prstGeom>
                <a:noFill/>
                <a:ln>
                  <a:solidFill>
                    <a:srgbClr val="A620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B59FD02-0002-705F-610A-9E5438164756}"/>
                </a:ext>
              </a:extLst>
            </p:cNvPr>
            <p:cNvGrpSpPr/>
            <p:nvPr/>
          </p:nvGrpSpPr>
          <p:grpSpPr>
            <a:xfrm>
              <a:off x="6994809" y="4384857"/>
              <a:ext cx="4779645" cy="897013"/>
              <a:chOff x="5928095" y="5741706"/>
              <a:chExt cx="5730850" cy="1078815"/>
            </a:xfrm>
          </p:grpSpPr>
          <p:pic>
            <p:nvPicPr>
              <p:cNvPr id="19" name="Picture 8" descr="Times Higher Education home | Times Higher Education (THE)">
                <a:extLst>
                  <a:ext uri="{FF2B5EF4-FFF2-40B4-BE49-F238E27FC236}">
                    <a16:creationId xmlns:a16="http://schemas.microsoft.com/office/drawing/2014/main" id="{9714AB2F-30F8-3805-F17A-07B24D261F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1926" y="5875410"/>
                <a:ext cx="2132743" cy="694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3DFAC789-40CF-4444-9B68-3CC02DD321F5}"/>
                  </a:ext>
                </a:extLst>
              </p:cNvPr>
              <p:cNvGrpSpPr/>
              <p:nvPr/>
            </p:nvGrpSpPr>
            <p:grpSpPr>
              <a:xfrm>
                <a:off x="5928095" y="5741706"/>
                <a:ext cx="5730850" cy="1078815"/>
                <a:chOff x="166255" y="2166358"/>
                <a:chExt cx="5730850" cy="1322476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DC615CB-776C-65F9-2C57-2E4F921E2E22}"/>
                    </a:ext>
                  </a:extLst>
                </p:cNvPr>
                <p:cNvSpPr txBox="1"/>
                <p:nvPr/>
              </p:nvSpPr>
              <p:spPr>
                <a:xfrm>
                  <a:off x="2550873" y="2220657"/>
                  <a:ext cx="3308924" cy="10419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/>
                    <a:t>Civil Engineering </a:t>
                  </a:r>
                  <a:r>
                    <a:rPr lang="en-US" altLang="zh-CN" sz="2000" b="1" dirty="0">
                      <a:solidFill>
                        <a:srgbClr val="C00000"/>
                      </a:solidFill>
                    </a:rPr>
                    <a:t> #26 in the World</a:t>
                  </a:r>
                </a:p>
              </p:txBody>
            </p:sp>
            <p:sp>
              <p:nvSpPr>
                <p:cNvPr id="22" name="圆角矩形 3">
                  <a:extLst>
                    <a:ext uri="{FF2B5EF4-FFF2-40B4-BE49-F238E27FC236}">
                      <a16:creationId xmlns:a16="http://schemas.microsoft.com/office/drawing/2014/main" id="{FF704FEF-3E1E-AE00-D0B6-02CAABA33445}"/>
                    </a:ext>
                  </a:extLst>
                </p:cNvPr>
                <p:cNvSpPr/>
                <p:nvPr/>
              </p:nvSpPr>
              <p:spPr>
                <a:xfrm>
                  <a:off x="166255" y="2166358"/>
                  <a:ext cx="5730850" cy="1322476"/>
                </a:xfrm>
                <a:prstGeom prst="roundRect">
                  <a:avLst/>
                </a:prstGeom>
                <a:noFill/>
                <a:ln>
                  <a:solidFill>
                    <a:srgbClr val="A620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4D3BFAD2-0235-4C95-F4D5-C14117BFD7D8}"/>
              </a:ext>
            </a:extLst>
          </p:cNvPr>
          <p:cNvSpPr/>
          <p:nvPr/>
        </p:nvSpPr>
        <p:spPr>
          <a:xfrm>
            <a:off x="870419" y="5476543"/>
            <a:ext cx="4086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370"/>
              </a:spcBef>
              <a:spcAft>
                <a:spcPts val="103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  <a:cs typeface="Segoe UI" panose="020B0502040204020203" pitchFamily="34" charset="0"/>
              </a:rPr>
              <a:t> 学校国际化课程资源丰富</a:t>
            </a:r>
            <a:endParaRPr lang="zh-CN" altLang="zh-CN" sz="16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4B0AEC9-1945-693C-F332-6F5EB8F59802}"/>
              </a:ext>
            </a:extLst>
          </p:cNvPr>
          <p:cNvGrpSpPr/>
          <p:nvPr/>
        </p:nvGrpSpPr>
        <p:grpSpPr>
          <a:xfrm>
            <a:off x="6917794" y="5328424"/>
            <a:ext cx="4487917" cy="796410"/>
            <a:chOff x="1635922" y="5544492"/>
            <a:chExt cx="6739165" cy="79641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23FC9D5-1395-C477-700D-98BB1D83A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716"/>
            <a:stretch/>
          </p:blipFill>
          <p:spPr>
            <a:xfrm>
              <a:off x="6516194" y="5555655"/>
              <a:ext cx="1858893" cy="7634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9631D3E3-B082-3124-F80A-EF40826FB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5922" y="5544492"/>
              <a:ext cx="3618419" cy="794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50240D5-ED03-B908-611C-D51FAB028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64174" y="5546452"/>
              <a:ext cx="1042187" cy="794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Text 3">
            <a:extLst>
              <a:ext uri="{FF2B5EF4-FFF2-40B4-BE49-F238E27FC236}">
                <a16:creationId xmlns:a16="http://schemas.microsoft.com/office/drawing/2014/main" id="{AA5334FB-06D9-A1E8-6472-AAB1B9D86594}"/>
              </a:ext>
            </a:extLst>
          </p:cNvPr>
          <p:cNvSpPr/>
          <p:nvPr/>
        </p:nvSpPr>
        <p:spPr>
          <a:xfrm>
            <a:off x="937812" y="2785641"/>
            <a:ext cx="4868742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 err="1">
                <a:solidFill>
                  <a:srgbClr val="3C3542"/>
                </a:solidFill>
                <a:latin typeface="+mn-ea"/>
                <a:ea typeface="+mn-ea"/>
                <a:cs typeface="+mn-ea"/>
              </a:rPr>
              <a:t>土木工程学科全球</a:t>
            </a:r>
            <a:r>
              <a:rPr lang="en-US" sz="1600" dirty="0">
                <a:solidFill>
                  <a:srgbClr val="3C3542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平均</a:t>
            </a:r>
            <a:r>
              <a:rPr lang="en-US" sz="1800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12</a:t>
            </a:r>
            <a:r>
              <a:rPr lang="en-US" sz="1600" dirty="0">
                <a:solidFill>
                  <a:srgbClr val="3C3542"/>
                </a:solidFill>
                <a:latin typeface="+mn-ea"/>
                <a:ea typeface="+mn-ea"/>
                <a:cs typeface="+mn-ea"/>
              </a:rPr>
              <a:t>，为全英文授课提供源头活水，确保</a:t>
            </a:r>
            <a:r>
              <a:rPr lang="en-US" sz="1600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教育输出标准与全球顶尖高校同步</a:t>
            </a:r>
            <a:r>
              <a:rPr lang="en-US" sz="1600" dirty="0">
                <a:solidFill>
                  <a:srgbClr val="3C3542"/>
                </a:solidFill>
                <a:latin typeface="+mn-ea"/>
                <a:ea typeface="+mn-ea"/>
                <a:cs typeface="+mn-ea"/>
              </a:rPr>
              <a:t>。</a:t>
            </a:r>
          </a:p>
        </p:txBody>
      </p:sp>
      <p:sp>
        <p:nvSpPr>
          <p:cNvPr id="27" name="Shape 4">
            <a:extLst>
              <a:ext uri="{FF2B5EF4-FFF2-40B4-BE49-F238E27FC236}">
                <a16:creationId xmlns:a16="http://schemas.microsoft.com/office/drawing/2014/main" id="{3F07BAE4-FCD2-C832-3E90-5EC308C752B2}"/>
              </a:ext>
            </a:extLst>
          </p:cNvPr>
          <p:cNvSpPr/>
          <p:nvPr/>
        </p:nvSpPr>
        <p:spPr>
          <a:xfrm>
            <a:off x="1356912" y="3700041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9525"/>
                </a:moveTo>
                <a:cubicBezTo>
                  <a:pt x="224670" y="9525"/>
                  <a:pt x="252413" y="37267"/>
                  <a:pt x="252413" y="71438"/>
                </a:cubicBezTo>
                <a:cubicBezTo>
                  <a:pt x="252413" y="105608"/>
                  <a:pt x="224670" y="133350"/>
                  <a:pt x="190500" y="133350"/>
                </a:cubicBezTo>
                <a:cubicBezTo>
                  <a:pt x="156330" y="133350"/>
                  <a:pt x="128588" y="105608"/>
                  <a:pt x="128588" y="71438"/>
                </a:cubicBezTo>
                <a:cubicBezTo>
                  <a:pt x="128588" y="37267"/>
                  <a:pt x="156330" y="9525"/>
                  <a:pt x="190500" y="9525"/>
                </a:cubicBezTo>
                <a:close/>
                <a:moveTo>
                  <a:pt x="57150" y="52388"/>
                </a:moveTo>
                <a:cubicBezTo>
                  <a:pt x="80806" y="52388"/>
                  <a:pt x="100013" y="71594"/>
                  <a:pt x="100013" y="95250"/>
                </a:cubicBezTo>
                <a:cubicBezTo>
                  <a:pt x="100013" y="118906"/>
                  <a:pt x="80806" y="138113"/>
                  <a:pt x="57150" y="138113"/>
                </a:cubicBezTo>
                <a:cubicBezTo>
                  <a:pt x="33494" y="138113"/>
                  <a:pt x="14288" y="118906"/>
                  <a:pt x="14288" y="95250"/>
                </a:cubicBezTo>
                <a:cubicBezTo>
                  <a:pt x="14288" y="71594"/>
                  <a:pt x="33494" y="52388"/>
                  <a:pt x="57150" y="52388"/>
                </a:cubicBezTo>
                <a:close/>
                <a:moveTo>
                  <a:pt x="0" y="247650"/>
                </a:moveTo>
                <a:cubicBezTo>
                  <a:pt x="0" y="205561"/>
                  <a:pt x="34111" y="171450"/>
                  <a:pt x="76200" y="171450"/>
                </a:cubicBezTo>
                <a:cubicBezTo>
                  <a:pt x="83820" y="171450"/>
                  <a:pt x="91202" y="172581"/>
                  <a:pt x="98167" y="174665"/>
                </a:cubicBezTo>
                <a:cubicBezTo>
                  <a:pt x="78581" y="196572"/>
                  <a:pt x="66675" y="225504"/>
                  <a:pt x="66675" y="257175"/>
                </a:cubicBezTo>
                <a:lnTo>
                  <a:pt x="66675" y="266700"/>
                </a:lnTo>
                <a:cubicBezTo>
                  <a:pt x="66675" y="273487"/>
                  <a:pt x="68104" y="279916"/>
                  <a:pt x="70664" y="285750"/>
                </a:cubicBezTo>
                <a:lnTo>
                  <a:pt x="19050" y="285750"/>
                </a:lnTo>
                <a:cubicBezTo>
                  <a:pt x="8513" y="285750"/>
                  <a:pt x="0" y="277237"/>
                  <a:pt x="0" y="266700"/>
                </a:cubicBezTo>
                <a:lnTo>
                  <a:pt x="0" y="247650"/>
                </a:lnTo>
                <a:close/>
                <a:moveTo>
                  <a:pt x="310336" y="285750"/>
                </a:moveTo>
                <a:cubicBezTo>
                  <a:pt x="312896" y="279916"/>
                  <a:pt x="314325" y="273487"/>
                  <a:pt x="314325" y="266700"/>
                </a:cubicBezTo>
                <a:lnTo>
                  <a:pt x="314325" y="257175"/>
                </a:lnTo>
                <a:cubicBezTo>
                  <a:pt x="314325" y="225504"/>
                  <a:pt x="302419" y="196572"/>
                  <a:pt x="282833" y="174665"/>
                </a:cubicBezTo>
                <a:cubicBezTo>
                  <a:pt x="289798" y="172581"/>
                  <a:pt x="297180" y="171450"/>
                  <a:pt x="304800" y="171450"/>
                </a:cubicBezTo>
                <a:cubicBezTo>
                  <a:pt x="346889" y="171450"/>
                  <a:pt x="381000" y="205561"/>
                  <a:pt x="381000" y="247650"/>
                </a:cubicBezTo>
                <a:lnTo>
                  <a:pt x="381000" y="266700"/>
                </a:lnTo>
                <a:cubicBezTo>
                  <a:pt x="381000" y="277237"/>
                  <a:pt x="372487" y="285750"/>
                  <a:pt x="361950" y="285750"/>
                </a:cubicBezTo>
                <a:lnTo>
                  <a:pt x="310336" y="285750"/>
                </a:lnTo>
                <a:close/>
                <a:moveTo>
                  <a:pt x="280987" y="95250"/>
                </a:moveTo>
                <a:cubicBezTo>
                  <a:pt x="280987" y="71594"/>
                  <a:pt x="300194" y="52388"/>
                  <a:pt x="323850" y="52388"/>
                </a:cubicBezTo>
                <a:cubicBezTo>
                  <a:pt x="347506" y="52388"/>
                  <a:pt x="366712" y="71594"/>
                  <a:pt x="366712" y="95250"/>
                </a:cubicBezTo>
                <a:cubicBezTo>
                  <a:pt x="366712" y="118906"/>
                  <a:pt x="347506" y="138113"/>
                  <a:pt x="323850" y="138113"/>
                </a:cubicBezTo>
                <a:cubicBezTo>
                  <a:pt x="300194" y="138113"/>
                  <a:pt x="280987" y="118906"/>
                  <a:pt x="280987" y="95250"/>
                </a:cubicBezTo>
                <a:close/>
                <a:moveTo>
                  <a:pt x="95250" y="257175"/>
                </a:moveTo>
                <a:cubicBezTo>
                  <a:pt x="95250" y="204549"/>
                  <a:pt x="137874" y="161925"/>
                  <a:pt x="190500" y="161925"/>
                </a:cubicBezTo>
                <a:cubicBezTo>
                  <a:pt x="243126" y="161925"/>
                  <a:pt x="285750" y="204549"/>
                  <a:pt x="285750" y="257175"/>
                </a:cubicBezTo>
                <a:lnTo>
                  <a:pt x="285750" y="266700"/>
                </a:lnTo>
                <a:cubicBezTo>
                  <a:pt x="285750" y="277237"/>
                  <a:pt x="277237" y="285750"/>
                  <a:pt x="266700" y="285750"/>
                </a:cubicBezTo>
                <a:lnTo>
                  <a:pt x="114300" y="285750"/>
                </a:lnTo>
                <a:cubicBezTo>
                  <a:pt x="103763" y="285750"/>
                  <a:pt x="95250" y="277237"/>
                  <a:pt x="95250" y="266700"/>
                </a:cubicBezTo>
                <a:lnTo>
                  <a:pt x="95250" y="257175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84870EBE-24C2-1D18-A5C9-299F3DACACD8}"/>
              </a:ext>
            </a:extLst>
          </p:cNvPr>
          <p:cNvSpPr/>
          <p:nvPr/>
        </p:nvSpPr>
        <p:spPr>
          <a:xfrm>
            <a:off x="2004612" y="3700041"/>
            <a:ext cx="3250562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6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0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余</a:t>
            </a:r>
            <a:r>
              <a:rPr lang="en-US" sz="1600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名</a:t>
            </a:r>
            <a:r>
              <a:rPr lang="en-US" sz="1600" dirty="0">
                <a:solidFill>
                  <a:srgbClr val="3C3542"/>
                </a:solidFill>
                <a:latin typeface="+mn-ea"/>
                <a:ea typeface="+mn-ea"/>
                <a:cs typeface="+mn-ea"/>
              </a:rPr>
              <a:t>专任教师，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80%</a:t>
            </a:r>
            <a:r>
              <a:rPr lang="en-US" sz="1600" dirty="0">
                <a:solidFill>
                  <a:srgbClr val="3C3542"/>
                </a:solidFill>
                <a:latin typeface="+mn-ea"/>
                <a:ea typeface="+mn-ea"/>
                <a:cs typeface="+mn-ea"/>
              </a:rPr>
              <a:t>具海外经历</a:t>
            </a:r>
            <a:endParaRPr lang="en-US" sz="1600" dirty="0">
              <a:latin typeface="+mn-ea"/>
              <a:ea typeface="+mn-ea"/>
              <a:cs typeface="+mn-ea"/>
            </a:endParaRPr>
          </a:p>
        </p:txBody>
      </p:sp>
      <p:sp>
        <p:nvSpPr>
          <p:cNvPr id="29" name="Shape 6">
            <a:extLst>
              <a:ext uri="{FF2B5EF4-FFF2-40B4-BE49-F238E27FC236}">
                <a16:creationId xmlns:a16="http://schemas.microsoft.com/office/drawing/2014/main" id="{F35203FC-0FBC-00F8-F90C-E93106BCE9DD}"/>
              </a:ext>
            </a:extLst>
          </p:cNvPr>
          <p:cNvSpPr/>
          <p:nvPr/>
        </p:nvSpPr>
        <p:spPr>
          <a:xfrm>
            <a:off x="1356912" y="4208041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80962" y="76200"/>
                </a:moveTo>
                <a:cubicBezTo>
                  <a:pt x="80962" y="36773"/>
                  <a:pt x="112973" y="4763"/>
                  <a:pt x="152400" y="4763"/>
                </a:cubicBezTo>
                <a:cubicBezTo>
                  <a:pt x="191827" y="4763"/>
                  <a:pt x="223838" y="36773"/>
                  <a:pt x="223838" y="76200"/>
                </a:cubicBezTo>
                <a:cubicBezTo>
                  <a:pt x="223838" y="115627"/>
                  <a:pt x="191827" y="147638"/>
                  <a:pt x="152400" y="147638"/>
                </a:cubicBezTo>
                <a:cubicBezTo>
                  <a:pt x="112973" y="147638"/>
                  <a:pt x="80962" y="115627"/>
                  <a:pt x="80962" y="76200"/>
                </a:cubicBezTo>
                <a:close/>
                <a:moveTo>
                  <a:pt x="28575" y="287119"/>
                </a:moveTo>
                <a:cubicBezTo>
                  <a:pt x="28575" y="228481"/>
                  <a:pt x="76081" y="180975"/>
                  <a:pt x="134719" y="180975"/>
                </a:cubicBezTo>
                <a:lnTo>
                  <a:pt x="170081" y="180975"/>
                </a:lnTo>
                <a:cubicBezTo>
                  <a:pt x="228719" y="180975"/>
                  <a:pt x="276225" y="228481"/>
                  <a:pt x="276225" y="287119"/>
                </a:cubicBezTo>
                <a:cubicBezTo>
                  <a:pt x="276225" y="296882"/>
                  <a:pt x="268307" y="304800"/>
                  <a:pt x="258544" y="304800"/>
                </a:cubicBezTo>
                <a:lnTo>
                  <a:pt x="46256" y="304800"/>
                </a:lnTo>
                <a:cubicBezTo>
                  <a:pt x="36493" y="304800"/>
                  <a:pt x="28575" y="296882"/>
                  <a:pt x="28575" y="287119"/>
                </a:cubicBezTo>
                <a:close/>
                <a:moveTo>
                  <a:pt x="323850" y="57150"/>
                </a:moveTo>
                <a:cubicBezTo>
                  <a:pt x="331768" y="57150"/>
                  <a:pt x="338138" y="63520"/>
                  <a:pt x="338138" y="71438"/>
                </a:cubicBezTo>
                <a:lnTo>
                  <a:pt x="338138" y="100013"/>
                </a:lnTo>
                <a:lnTo>
                  <a:pt x="366712" y="100013"/>
                </a:lnTo>
                <a:cubicBezTo>
                  <a:pt x="374630" y="100013"/>
                  <a:pt x="381000" y="106382"/>
                  <a:pt x="381000" y="114300"/>
                </a:cubicBezTo>
                <a:cubicBezTo>
                  <a:pt x="381000" y="122218"/>
                  <a:pt x="374630" y="128588"/>
                  <a:pt x="366712" y="128588"/>
                </a:cubicBezTo>
                <a:lnTo>
                  <a:pt x="338138" y="128588"/>
                </a:lnTo>
                <a:lnTo>
                  <a:pt x="338138" y="157163"/>
                </a:lnTo>
                <a:cubicBezTo>
                  <a:pt x="338138" y="165080"/>
                  <a:pt x="331768" y="171450"/>
                  <a:pt x="323850" y="171450"/>
                </a:cubicBezTo>
                <a:cubicBezTo>
                  <a:pt x="315932" y="171450"/>
                  <a:pt x="309563" y="165080"/>
                  <a:pt x="309563" y="157163"/>
                </a:cubicBezTo>
                <a:lnTo>
                  <a:pt x="309563" y="128588"/>
                </a:lnTo>
                <a:lnTo>
                  <a:pt x="280987" y="128588"/>
                </a:lnTo>
                <a:cubicBezTo>
                  <a:pt x="273070" y="128588"/>
                  <a:pt x="266700" y="122218"/>
                  <a:pt x="266700" y="114300"/>
                </a:cubicBezTo>
                <a:cubicBezTo>
                  <a:pt x="266700" y="106382"/>
                  <a:pt x="273070" y="100013"/>
                  <a:pt x="280987" y="100013"/>
                </a:cubicBezTo>
                <a:lnTo>
                  <a:pt x="309563" y="100013"/>
                </a:lnTo>
                <a:lnTo>
                  <a:pt x="309563" y="71438"/>
                </a:lnTo>
                <a:cubicBezTo>
                  <a:pt x="309563" y="63520"/>
                  <a:pt x="315932" y="57150"/>
                  <a:pt x="323850" y="57150"/>
                </a:cubicBezTo>
                <a:close/>
              </a:path>
            </a:pathLst>
          </a:custGeom>
          <a:solidFill>
            <a:srgbClr val="C00000"/>
          </a:solidFill>
        </p:spPr>
      </p:sp>
      <p:sp>
        <p:nvSpPr>
          <p:cNvPr id="30" name="Text 7">
            <a:extLst>
              <a:ext uri="{FF2B5EF4-FFF2-40B4-BE49-F238E27FC236}">
                <a16:creationId xmlns:a16="http://schemas.microsoft.com/office/drawing/2014/main" id="{EE149864-94A1-B05A-82A4-37CBC8514D23}"/>
              </a:ext>
            </a:extLst>
          </p:cNvPr>
          <p:cNvSpPr/>
          <p:nvPr/>
        </p:nvSpPr>
        <p:spPr>
          <a:xfrm>
            <a:off x="2004612" y="4208041"/>
            <a:ext cx="2590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C3542"/>
                </a:solidFill>
                <a:latin typeface="+mn-ea"/>
                <a:ea typeface="+mn-ea"/>
                <a:cs typeface="+mn-ea"/>
              </a:rPr>
              <a:t>十年引进海外青年教师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18人</a:t>
            </a:r>
          </a:p>
        </p:txBody>
      </p:sp>
      <p:sp>
        <p:nvSpPr>
          <p:cNvPr id="31" name="Shape 8">
            <a:extLst>
              <a:ext uri="{FF2B5EF4-FFF2-40B4-BE49-F238E27FC236}">
                <a16:creationId xmlns:a16="http://schemas.microsoft.com/office/drawing/2014/main" id="{F3F6F674-2E1F-1754-07BF-DCA19FBB7014}"/>
              </a:ext>
            </a:extLst>
          </p:cNvPr>
          <p:cNvSpPr/>
          <p:nvPr/>
        </p:nvSpPr>
        <p:spPr>
          <a:xfrm>
            <a:off x="1414062" y="4716041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146387" y="-15419"/>
                </a:moveTo>
                <a:cubicBezTo>
                  <a:pt x="138410" y="-20300"/>
                  <a:pt x="128349" y="-20300"/>
                  <a:pt x="120372" y="-15419"/>
                </a:cubicBezTo>
                <a:cubicBezTo>
                  <a:pt x="105847" y="-6548"/>
                  <a:pt x="96857" y="-4167"/>
                  <a:pt x="79831" y="-4524"/>
                </a:cubicBezTo>
                <a:cubicBezTo>
                  <a:pt x="70485" y="-4762"/>
                  <a:pt x="61793" y="298"/>
                  <a:pt x="57269" y="8513"/>
                </a:cubicBezTo>
                <a:cubicBezTo>
                  <a:pt x="49113" y="23455"/>
                  <a:pt x="42505" y="30063"/>
                  <a:pt x="27563" y="38219"/>
                </a:cubicBezTo>
                <a:cubicBezTo>
                  <a:pt x="19348" y="42684"/>
                  <a:pt x="14347" y="51435"/>
                  <a:pt x="14526" y="60781"/>
                </a:cubicBezTo>
                <a:cubicBezTo>
                  <a:pt x="14942" y="77807"/>
                  <a:pt x="12502" y="86797"/>
                  <a:pt x="3631" y="101322"/>
                </a:cubicBezTo>
                <a:cubicBezTo>
                  <a:pt x="-1250" y="109299"/>
                  <a:pt x="-1250" y="119360"/>
                  <a:pt x="3631" y="127337"/>
                </a:cubicBezTo>
                <a:cubicBezTo>
                  <a:pt x="12502" y="141863"/>
                  <a:pt x="14883" y="150852"/>
                  <a:pt x="14526" y="167878"/>
                </a:cubicBezTo>
                <a:cubicBezTo>
                  <a:pt x="14287" y="177225"/>
                  <a:pt x="19348" y="185916"/>
                  <a:pt x="27563" y="190440"/>
                </a:cubicBezTo>
                <a:cubicBezTo>
                  <a:pt x="40719" y="197644"/>
                  <a:pt x="47387" y="203597"/>
                  <a:pt x="54412" y="215146"/>
                </a:cubicBezTo>
                <a:lnTo>
                  <a:pt x="25420" y="272951"/>
                </a:lnTo>
                <a:cubicBezTo>
                  <a:pt x="21908" y="280035"/>
                  <a:pt x="24765" y="288608"/>
                  <a:pt x="31790" y="292120"/>
                </a:cubicBezTo>
                <a:lnTo>
                  <a:pt x="82987" y="317718"/>
                </a:lnTo>
                <a:cubicBezTo>
                  <a:pt x="89833" y="321112"/>
                  <a:pt x="98167" y="318552"/>
                  <a:pt x="101858" y="311884"/>
                </a:cubicBezTo>
                <a:lnTo>
                  <a:pt x="133290" y="255270"/>
                </a:lnTo>
                <a:lnTo>
                  <a:pt x="164723" y="311884"/>
                </a:lnTo>
                <a:cubicBezTo>
                  <a:pt x="168414" y="318552"/>
                  <a:pt x="176748" y="321171"/>
                  <a:pt x="183594" y="317718"/>
                </a:cubicBezTo>
                <a:lnTo>
                  <a:pt x="234791" y="292120"/>
                </a:lnTo>
                <a:cubicBezTo>
                  <a:pt x="241875" y="288608"/>
                  <a:pt x="244733" y="280035"/>
                  <a:pt x="241161" y="272951"/>
                </a:cubicBezTo>
                <a:lnTo>
                  <a:pt x="212229" y="215086"/>
                </a:lnTo>
                <a:cubicBezTo>
                  <a:pt x="219194" y="203537"/>
                  <a:pt x="225921" y="197584"/>
                  <a:pt x="239078" y="190381"/>
                </a:cubicBezTo>
                <a:cubicBezTo>
                  <a:pt x="247293" y="185916"/>
                  <a:pt x="252293" y="177165"/>
                  <a:pt x="252115" y="167819"/>
                </a:cubicBezTo>
                <a:cubicBezTo>
                  <a:pt x="251698" y="150793"/>
                  <a:pt x="254139" y="141803"/>
                  <a:pt x="263009" y="127278"/>
                </a:cubicBezTo>
                <a:cubicBezTo>
                  <a:pt x="267891" y="119301"/>
                  <a:pt x="267891" y="109240"/>
                  <a:pt x="263009" y="101263"/>
                </a:cubicBezTo>
                <a:cubicBezTo>
                  <a:pt x="254139" y="86737"/>
                  <a:pt x="251758" y="77748"/>
                  <a:pt x="252115" y="60722"/>
                </a:cubicBezTo>
                <a:cubicBezTo>
                  <a:pt x="252353" y="51375"/>
                  <a:pt x="247293" y="42684"/>
                  <a:pt x="239078" y="38160"/>
                </a:cubicBezTo>
                <a:cubicBezTo>
                  <a:pt x="224135" y="30004"/>
                  <a:pt x="217527" y="23396"/>
                  <a:pt x="209371" y="8453"/>
                </a:cubicBezTo>
                <a:cubicBezTo>
                  <a:pt x="204907" y="238"/>
                  <a:pt x="196155" y="-4762"/>
                  <a:pt x="186809" y="-4584"/>
                </a:cubicBezTo>
                <a:cubicBezTo>
                  <a:pt x="169783" y="-4167"/>
                  <a:pt x="160794" y="-6608"/>
                  <a:pt x="146268" y="-15478"/>
                </a:cubicBezTo>
                <a:close/>
                <a:moveTo>
                  <a:pt x="133350" y="57150"/>
                </a:moveTo>
                <a:cubicBezTo>
                  <a:pt x="164892" y="57150"/>
                  <a:pt x="190500" y="82758"/>
                  <a:pt x="190500" y="114300"/>
                </a:cubicBezTo>
                <a:cubicBezTo>
                  <a:pt x="190500" y="145842"/>
                  <a:pt x="164892" y="171450"/>
                  <a:pt x="133350" y="171450"/>
                </a:cubicBezTo>
                <a:cubicBezTo>
                  <a:pt x="101808" y="171450"/>
                  <a:pt x="76200" y="145842"/>
                  <a:pt x="76200" y="114300"/>
                </a:cubicBezTo>
                <a:cubicBezTo>
                  <a:pt x="76200" y="82758"/>
                  <a:pt x="101808" y="57150"/>
                  <a:pt x="133350" y="57150"/>
                </a:cubicBezTo>
                <a:close/>
              </a:path>
            </a:pathLst>
          </a:custGeom>
          <a:solidFill>
            <a:srgbClr val="C00000"/>
          </a:solidFill>
        </p:spPr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CCCD7C81-2546-8980-AEFD-48006F488515}"/>
              </a:ext>
            </a:extLst>
          </p:cNvPr>
          <p:cNvSpPr/>
          <p:nvPr/>
        </p:nvSpPr>
        <p:spPr>
          <a:xfrm>
            <a:off x="2004612" y="4716041"/>
            <a:ext cx="2679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C3542"/>
                </a:solidFill>
                <a:latin typeface="+mn-ea"/>
                <a:ea typeface="+mn-ea"/>
                <a:cs typeface="+mn-ea"/>
              </a:rPr>
              <a:t>培育国家/省市级人才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45人次</a:t>
            </a:r>
            <a:endParaRPr lang="en-US" sz="1600" dirty="0">
              <a:latin typeface="+mn-ea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752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15F97-59C8-208D-4CBB-6FBE435E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1">
            <a:extLst>
              <a:ext uri="{FF2B5EF4-FFF2-40B4-BE49-F238E27FC236}">
                <a16:creationId xmlns:a16="http://schemas.microsoft.com/office/drawing/2014/main" id="{EA368A74-99E4-F08F-82E1-A3AC8DBA90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4738" y="44450"/>
            <a:ext cx="7081837" cy="598488"/>
          </a:xfrm>
          <a:noFill/>
          <a:ln>
            <a:noFill/>
          </a:ln>
        </p:spPr>
        <p:txBody>
          <a:bodyPr anchor="ctr" anchorCtr="0"/>
          <a:lstStyle/>
          <a:p>
            <a:r>
              <a:rPr lang="zh-CN" altLang="en-US" dirty="0"/>
              <a:t>项目优势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E197885-0219-816A-E0CD-F9F4ADF7EAA3}"/>
              </a:ext>
            </a:extLst>
          </p:cNvPr>
          <p:cNvSpPr/>
          <p:nvPr/>
        </p:nvSpPr>
        <p:spPr>
          <a:xfrm>
            <a:off x="508000" y="978535"/>
            <a:ext cx="11207750" cy="4739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b="1" kern="0" dirty="0">
                <a:solidFill>
                  <a:srgbClr val="002060"/>
                </a:solidFill>
                <a:latin typeface="+mj-ea"/>
                <a:ea typeface="+mj-ea"/>
                <a:cs typeface="Segoe UI" panose="020B0502040204020203" pitchFamily="34" charset="0"/>
              </a:rPr>
              <a:t> 国际化育人经验丰富</a:t>
            </a:r>
            <a:endParaRPr lang="en-US" altLang="zh-CN" sz="2800" b="1" kern="0" dirty="0">
              <a:solidFill>
                <a:srgbClr val="002060"/>
              </a:solidFill>
              <a:latin typeface="+mj-ea"/>
              <a:ea typeface="+mj-ea"/>
              <a:cs typeface="Segoe UI" panose="020B0502040204020203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1900" b="1" kern="100" dirty="0">
                <a:latin typeface="+mn-ea"/>
                <a:ea typeface="+mn-ea"/>
                <a:cs typeface="Times New Roman" panose="02020603050405020304" pitchFamily="18" charset="0"/>
              </a:rPr>
              <a:t>创建了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“思政引领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全球实践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产教贯通”</a:t>
            </a:r>
            <a:r>
              <a:rPr lang="zh-CN" altLang="en-US" sz="1900" b="1" kern="100" dirty="0">
                <a:latin typeface="+mn-ea"/>
                <a:ea typeface="+mn-ea"/>
                <a:cs typeface="Times New Roman" panose="02020603050405020304" pitchFamily="18" charset="0"/>
              </a:rPr>
              <a:t>育人范式，</a:t>
            </a:r>
            <a:r>
              <a:rPr lang="zh-CN" altLang="en-US" sz="1900" kern="100" dirty="0">
                <a:latin typeface="+mn-ea"/>
                <a:ea typeface="+mn-ea"/>
                <a:cs typeface="Times New Roman" panose="02020603050405020304" pitchFamily="18" charset="0"/>
              </a:rPr>
              <a:t>建立了包含</a:t>
            </a:r>
            <a:r>
              <a:rPr lang="en-US" altLang="zh-CN" sz="1900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126 </a:t>
            </a:r>
            <a:r>
              <a:rPr lang="zh-CN" altLang="en-US" sz="1900" kern="100" dirty="0">
                <a:latin typeface="+mn-ea"/>
                <a:ea typeface="+mn-ea"/>
                <a:cs typeface="Times New Roman" panose="02020603050405020304" pitchFamily="18" charset="0"/>
              </a:rPr>
              <a:t>网点的全球学生网络和</a:t>
            </a:r>
            <a:r>
              <a:rPr lang="en-US" altLang="zh-CN" sz="1900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6 </a:t>
            </a:r>
            <a:r>
              <a:rPr lang="zh-CN" altLang="en-US" sz="1900" kern="100" dirty="0">
                <a:latin typeface="+mn-ea"/>
                <a:ea typeface="+mn-ea"/>
                <a:cs typeface="Times New Roman" panose="02020603050405020304" pitchFamily="18" charset="0"/>
              </a:rPr>
              <a:t>个学生创新工作室，打造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“海外游学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+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企业实践”</a:t>
            </a:r>
            <a:r>
              <a:rPr lang="zh-CN" altLang="en-US" sz="1900" kern="100" dirty="0">
                <a:latin typeface="+mn-ea"/>
                <a:ea typeface="+mn-ea"/>
                <a:cs typeface="Times New Roman" panose="02020603050405020304" pitchFamily="18" charset="0"/>
              </a:rPr>
              <a:t>培养路径，连续获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国家级创新人才培养项目立项</a:t>
            </a:r>
            <a:r>
              <a:rPr lang="zh-CN" altLang="en-US" sz="1900" kern="100" dirty="0">
                <a:latin typeface="+mn-ea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19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1900" b="1" kern="100" dirty="0">
                <a:latin typeface="+mn-ea"/>
                <a:ea typeface="+mn-ea"/>
                <a:cs typeface="Times New Roman" panose="02020603050405020304" pitchFamily="18" charset="0"/>
              </a:rPr>
              <a:t>构建了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中外研究生同质化</a:t>
            </a:r>
            <a:r>
              <a:rPr lang="zh-CN" altLang="en-US" sz="1900" b="1" kern="100" dirty="0">
                <a:latin typeface="+mn-ea"/>
                <a:ea typeface="+mn-ea"/>
                <a:cs typeface="Times New Roman" panose="02020603050405020304" pitchFamily="18" charset="0"/>
              </a:rPr>
              <a:t>培养模式</a:t>
            </a:r>
            <a:r>
              <a:rPr lang="zh-CN" altLang="en-US" sz="1900" kern="100" dirty="0">
                <a:latin typeface="+mn-ea"/>
                <a:ea typeface="+mn-ea"/>
                <a:cs typeface="Times New Roman" panose="02020603050405020304" pitchFamily="18" charset="0"/>
              </a:rPr>
              <a:t>，形成覆盖</a:t>
            </a:r>
            <a:r>
              <a:rPr lang="en-US" altLang="zh-CN" sz="1900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22 </a:t>
            </a:r>
            <a:r>
              <a:rPr lang="zh-CN" altLang="en-US" sz="1900" kern="100" dirty="0">
                <a:latin typeface="+mn-ea"/>
                <a:ea typeface="+mn-ea"/>
                <a:cs typeface="Times New Roman" panose="02020603050405020304" pitchFamily="18" charset="0"/>
              </a:rPr>
              <a:t>门全英文课程的国际化教学体系；</a:t>
            </a:r>
            <a:endParaRPr lang="en-US" altLang="zh-CN" sz="19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19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国际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人才输送成效</a:t>
            </a:r>
            <a:r>
              <a:rPr lang="zh-CN" altLang="en-US" sz="19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突出，</a:t>
            </a:r>
            <a:r>
              <a:rPr lang="zh-CN" altLang="en-US" sz="19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培养</a:t>
            </a:r>
            <a:r>
              <a:rPr lang="en-US" altLang="zh-CN" sz="19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70</a:t>
            </a:r>
            <a:r>
              <a:rPr lang="en-US" altLang="zh-CN" sz="1900" b="1" kern="100" dirty="0">
                <a:solidFill>
                  <a:srgbClr val="C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19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多名“一带一路”</a:t>
            </a:r>
            <a:r>
              <a:rPr lang="zh-CN" altLang="en-US" sz="1900" kern="100" dirty="0">
                <a:latin typeface="+mn-ea"/>
                <a:ea typeface="+mn-ea"/>
                <a:cs typeface="Times New Roman" panose="02020603050405020304" pitchFamily="18" charset="0"/>
              </a:rPr>
              <a:t> 留学生研究生，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90%</a:t>
            </a:r>
            <a:r>
              <a:rPr lang="en-US" altLang="zh-CN" sz="1900" b="1" kern="1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19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归国投身工程建设或继续学术深造；</a:t>
            </a:r>
            <a:endParaRPr lang="en-US" altLang="zh-CN" sz="19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19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开设了</a:t>
            </a:r>
            <a:r>
              <a:rPr lang="zh-CN" altLang="en-US" sz="1900" b="1" kern="100" dirty="0">
                <a:latin typeface="+mn-ea"/>
                <a:ea typeface="+mn-ea"/>
                <a:cs typeface="Times New Roman" panose="02020603050405020304" pitchFamily="18" charset="0"/>
              </a:rPr>
              <a:t>面向国内生的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土木工程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智能绿色建造</a:t>
            </a:r>
            <a:r>
              <a:rPr lang="en-US" altLang="zh-CN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19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国际化班</a:t>
            </a:r>
            <a:r>
              <a:rPr lang="zh-CN" altLang="en-US" sz="19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6040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A15A8-6B6B-CC11-916F-FDA15096B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5F62A8CC-7171-62F8-3F38-3EF879F3B2E9}"/>
              </a:ext>
            </a:extLst>
          </p:cNvPr>
          <p:cNvGraphicFramePr/>
          <p:nvPr/>
        </p:nvGraphicFramePr>
        <p:xfrm>
          <a:off x="2152569" y="810242"/>
          <a:ext cx="8128000" cy="465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文本占位符 1">
            <a:extLst>
              <a:ext uri="{FF2B5EF4-FFF2-40B4-BE49-F238E27FC236}">
                <a16:creationId xmlns:a16="http://schemas.microsoft.com/office/drawing/2014/main" id="{1A7AC1BC-7E17-E8A9-FA39-51289C3348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</p:spPr>
        <p:txBody>
          <a:bodyPr/>
          <a:lstStyle/>
          <a:p>
            <a:r>
              <a:rPr kumimoji="1" lang="zh-CN" altLang="en-US" dirty="0"/>
              <a:t>培养特色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D066BAD-ACE5-6290-1D1E-3C6974B31792}"/>
              </a:ext>
            </a:extLst>
          </p:cNvPr>
          <p:cNvSpPr/>
          <p:nvPr/>
        </p:nvSpPr>
        <p:spPr>
          <a:xfrm>
            <a:off x="802005" y="941070"/>
            <a:ext cx="105149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370"/>
              </a:spcBef>
              <a:spcAft>
                <a:spcPts val="1030"/>
              </a:spcAft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  <a:cs typeface="Segoe UI" panose="020B0502040204020203" pitchFamily="34" charset="0"/>
              </a:rPr>
              <a:t>双向培养模式</a:t>
            </a:r>
            <a:endParaRPr lang="en-US" altLang="zh-CN" sz="2400" b="1" kern="0" dirty="0">
              <a:solidFill>
                <a:srgbClr val="002060"/>
              </a:solidFill>
              <a:latin typeface="+mn-e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572B26-D311-51DF-1C08-5BF0483922F6}"/>
              </a:ext>
            </a:extLst>
          </p:cNvPr>
          <p:cNvSpPr/>
          <p:nvPr/>
        </p:nvSpPr>
        <p:spPr>
          <a:xfrm>
            <a:off x="275396" y="5233957"/>
            <a:ext cx="114219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lvl="0" indent="-408305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200" b="1" kern="0" dirty="0">
                <a:solidFill>
                  <a:srgbClr val="404040"/>
                </a:solidFill>
                <a:latin typeface="+mn-ea"/>
                <a:cs typeface="Segoe UI" panose="020B0502040204020203" pitchFamily="34" charset="0"/>
              </a:rPr>
              <a:t>建立</a:t>
            </a:r>
            <a:r>
              <a:rPr lang="zh-CN" altLang="en-US" sz="2200" b="1" kern="0" dirty="0">
                <a:solidFill>
                  <a:schemeClr val="tx1"/>
                </a:solidFill>
                <a:latin typeface="+mn-ea"/>
                <a:cs typeface="Segoe UI" panose="020B0502040204020203" pitchFamily="34" charset="0"/>
              </a:rPr>
              <a:t> “</a:t>
            </a:r>
            <a:r>
              <a:rPr lang="zh-CN" altLang="en-US" sz="2200" b="1" kern="0" dirty="0">
                <a:solidFill>
                  <a:srgbClr val="C00000"/>
                </a:solidFill>
                <a:latin typeface="+mn-ea"/>
                <a:cs typeface="Segoe UI" panose="020B0502040204020203" pitchFamily="34" charset="0"/>
              </a:rPr>
              <a:t>中企海外实习基地</a:t>
            </a:r>
            <a:r>
              <a:rPr lang="zh-CN" altLang="en-US" sz="2200" b="1" kern="0" dirty="0">
                <a:solidFill>
                  <a:schemeClr val="tx1"/>
                </a:solidFill>
                <a:latin typeface="+mn-ea"/>
                <a:cs typeface="Segoe UI" panose="020B0502040204020203" pitchFamily="34" charset="0"/>
              </a:rPr>
              <a:t>”</a:t>
            </a:r>
            <a:r>
              <a:rPr lang="zh-CN" altLang="en-US" sz="2200" b="1" kern="0" dirty="0">
                <a:solidFill>
                  <a:srgbClr val="404040"/>
                </a:solidFill>
                <a:latin typeface="+mn-ea"/>
                <a:cs typeface="Segoe UI" panose="020B0502040204020203" pitchFamily="34" charset="0"/>
              </a:rPr>
              <a:t> ，与中建、中交、中铁等企业共建</a:t>
            </a:r>
            <a:r>
              <a:rPr lang="zh-CN" altLang="en-US" sz="2200" b="1" kern="0" dirty="0">
                <a:solidFill>
                  <a:srgbClr val="C00000"/>
                </a:solidFill>
                <a:latin typeface="+mn-ea"/>
                <a:cs typeface="Segoe UI" panose="020B0502040204020203" pitchFamily="34" charset="0"/>
              </a:rPr>
              <a:t>海外实践平台</a:t>
            </a:r>
            <a:endParaRPr lang="en-US" altLang="zh-CN" sz="2200" b="1" kern="0" dirty="0">
              <a:solidFill>
                <a:srgbClr val="C00000"/>
              </a:solidFill>
              <a:latin typeface="+mn-ea"/>
              <a:cs typeface="Segoe UI" panose="020B0502040204020203" pitchFamily="34" charset="0"/>
            </a:endParaRPr>
          </a:p>
          <a:p>
            <a:pPr marL="901700" lvl="0" indent="-408305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200" b="1" kern="0" dirty="0">
                <a:solidFill>
                  <a:srgbClr val="404040"/>
                </a:solidFill>
                <a:latin typeface="+mn-ea"/>
                <a:cs typeface="Segoe UI" panose="020B0502040204020203" pitchFamily="34" charset="0"/>
              </a:rPr>
              <a:t>推动学生参与</a:t>
            </a:r>
            <a:r>
              <a:rPr lang="zh-CN" altLang="en-US" sz="2200" b="1" kern="0" dirty="0">
                <a:solidFill>
                  <a:srgbClr val="C00000"/>
                </a:solidFill>
                <a:latin typeface="+mn-ea"/>
                <a:cs typeface="Segoe UI" panose="020B0502040204020203" pitchFamily="34" charset="0"/>
              </a:rPr>
              <a:t>国际或母国项目</a:t>
            </a:r>
            <a:r>
              <a:rPr lang="zh-CN" altLang="en-US" sz="2200" b="1" kern="0" dirty="0">
                <a:solidFill>
                  <a:srgbClr val="404040"/>
                </a:solidFill>
                <a:latin typeface="+mn-ea"/>
                <a:cs typeface="Segoe UI" panose="020B0502040204020203" pitchFamily="34" charset="0"/>
              </a:rPr>
              <a:t>设计与实践，实现</a:t>
            </a:r>
            <a:r>
              <a:rPr lang="zh-CN" altLang="en-US" sz="2200" b="1" kern="0" dirty="0">
                <a:solidFill>
                  <a:schemeClr val="tx1"/>
                </a:solidFill>
                <a:latin typeface="+mn-ea"/>
                <a:cs typeface="Segoe UI" panose="020B0502040204020203" pitchFamily="34" charset="0"/>
              </a:rPr>
              <a:t>“</a:t>
            </a:r>
            <a:r>
              <a:rPr lang="zh-CN" altLang="en-US" sz="2200" b="1" kern="0" dirty="0">
                <a:solidFill>
                  <a:srgbClr val="C00000"/>
                </a:solidFill>
                <a:latin typeface="+mn-ea"/>
                <a:cs typeface="Segoe UI" panose="020B0502040204020203" pitchFamily="34" charset="0"/>
              </a:rPr>
              <a:t>留学中国 </a:t>
            </a:r>
            <a:r>
              <a:rPr lang="en-US" altLang="zh-CN" sz="2200" b="1" kern="0" dirty="0">
                <a:solidFill>
                  <a:srgbClr val="C00000"/>
                </a:solidFill>
                <a:latin typeface="+mn-ea"/>
                <a:cs typeface="Segoe UI" panose="020B0502040204020203" pitchFamily="34" charset="0"/>
              </a:rPr>
              <a:t>+ </a:t>
            </a:r>
            <a:r>
              <a:rPr lang="zh-CN" altLang="en-US" sz="2200" b="1" kern="0" dirty="0">
                <a:solidFill>
                  <a:srgbClr val="C00000"/>
                </a:solidFill>
                <a:latin typeface="+mn-ea"/>
                <a:cs typeface="Segoe UI" panose="020B0502040204020203" pitchFamily="34" charset="0"/>
              </a:rPr>
              <a:t>服务世界</a:t>
            </a:r>
            <a:r>
              <a:rPr lang="en-US" altLang="zh-CN" sz="2200" b="1" kern="0" dirty="0">
                <a:solidFill>
                  <a:srgbClr val="C00000"/>
                </a:solidFill>
                <a:latin typeface="+mn-ea"/>
                <a:cs typeface="Segoe UI" panose="020B0502040204020203" pitchFamily="34" charset="0"/>
              </a:rPr>
              <a:t>/</a:t>
            </a:r>
            <a:r>
              <a:rPr lang="zh-CN" altLang="en-US" sz="2200" b="1" kern="0" dirty="0">
                <a:solidFill>
                  <a:srgbClr val="C00000"/>
                </a:solidFill>
                <a:latin typeface="+mn-ea"/>
                <a:cs typeface="Segoe UI" panose="020B0502040204020203" pitchFamily="34" charset="0"/>
              </a:rPr>
              <a:t>母国</a:t>
            </a:r>
            <a:r>
              <a:rPr lang="zh-CN" altLang="en-US" sz="2200" b="1" kern="0" dirty="0">
                <a:solidFill>
                  <a:schemeClr val="tx1"/>
                </a:solidFill>
                <a:latin typeface="+mn-ea"/>
                <a:cs typeface="Segoe UI" panose="020B0502040204020203" pitchFamily="34" charset="0"/>
              </a:rPr>
              <a:t>”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C41257-4A2A-FF4B-17F2-70F4402CA17D}"/>
              </a:ext>
            </a:extLst>
          </p:cNvPr>
          <p:cNvSpPr/>
          <p:nvPr/>
        </p:nvSpPr>
        <p:spPr>
          <a:xfrm>
            <a:off x="3874902" y="1531640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Segoe UI" panose="020B0502040204020203" pitchFamily="34" charset="0"/>
              </a:rPr>
              <a:t>输入</a:t>
            </a:r>
            <a:r>
              <a:rPr lang="en-US" altLang="zh-CN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Segoe UI" panose="020B0502040204020203" pitchFamily="34" charset="0"/>
              </a:rPr>
              <a:t>Inbound</a:t>
            </a:r>
            <a:endParaRPr lang="zh-CN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2BF0B6-2731-BA6E-9600-2070966DCF88}"/>
              </a:ext>
            </a:extLst>
          </p:cNvPr>
          <p:cNvSpPr/>
          <p:nvPr/>
        </p:nvSpPr>
        <p:spPr>
          <a:xfrm>
            <a:off x="6175917" y="4449396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Segoe UI" panose="020B0502040204020203" pitchFamily="34" charset="0"/>
              </a:rPr>
              <a:t>输出</a:t>
            </a:r>
            <a:r>
              <a:rPr lang="en-US" altLang="zh-CN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Segoe UI" panose="020B0502040204020203" pitchFamily="34" charset="0"/>
              </a:rPr>
              <a:t>Outbound</a:t>
            </a:r>
            <a:endParaRPr lang="zh-CN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19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3AEB-E449-586B-D55E-9A396C53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8162015-9CBE-27E0-9471-0BA86C9A8C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项目亮点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B628E2-E6DB-0DBF-7E6E-2C9821DDC85F}"/>
              </a:ext>
            </a:extLst>
          </p:cNvPr>
          <p:cNvSpPr/>
          <p:nvPr/>
        </p:nvSpPr>
        <p:spPr>
          <a:xfrm>
            <a:off x="561182" y="859659"/>
            <a:ext cx="11207725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学科世界排名领先，</a:t>
            </a:r>
            <a:r>
              <a:rPr lang="zh-CN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培养卓越人才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世界四大排名，平均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12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奖学金覆盖广，</a:t>
            </a:r>
            <a:r>
              <a:rPr lang="zh-CN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助力学生无忧学习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80%</a:t>
            </a: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学生，全奖、半奖等</a:t>
            </a:r>
            <a:endParaRPr lang="en-US" altLang="zh-CN" sz="20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前置式职业发展设计，</a:t>
            </a:r>
            <a:r>
              <a:rPr lang="zh-CN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为未来打下坚实基础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“入学选拔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—</a:t>
            </a: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过程培养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—</a:t>
            </a: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就业导向”全流程贯通培养链条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沉浸式实践培养，</a:t>
            </a:r>
            <a:r>
              <a:rPr lang="zh-CN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紧跟行业前沿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理论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实践双螺旋培养模式，国内国际实习实践、国际或母国项目毕业设计等</a:t>
            </a:r>
            <a:endParaRPr lang="en-US" altLang="zh-CN" sz="20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就业直通车，</a:t>
            </a:r>
            <a:r>
              <a:rPr lang="zh-CN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提供精准职业规划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出海企业实践基地，学校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企业双导师制，校友资源等</a:t>
            </a:r>
            <a:endParaRPr lang="en-US" altLang="zh-CN" sz="20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2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6042C-E308-52E6-21CA-21C9C63FF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占位符 95" descr="图片包含 天空, 泰迪熊, 熊, 建筑物&#10;&#10;自动生成的说明">
            <a:extLst>
              <a:ext uri="{FF2B5EF4-FFF2-40B4-BE49-F238E27FC236}">
                <a16:creationId xmlns:a16="http://schemas.microsoft.com/office/drawing/2014/main" id="{CB06F7F1-220D-8653-5996-D1766F0DEC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8"/>
          <a:srcRect l="18816" r="18816"/>
          <a:stretch>
            <a:fillRect/>
          </a:stretch>
        </p:blipFill>
        <p:spPr>
          <a:noFill/>
          <a:ln>
            <a:noFill/>
          </a:ln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1F4A70D0-E0C9-D467-F141-515A13A6E2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75388" y="1181100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项目介绍</a:t>
            </a:r>
          </a:p>
        </p:txBody>
      </p:sp>
      <p:grpSp>
        <p:nvGrpSpPr>
          <p:cNvPr id="19459" name="组合 74">
            <a:extLst>
              <a:ext uri="{FF2B5EF4-FFF2-40B4-BE49-F238E27FC236}">
                <a16:creationId xmlns:a16="http://schemas.microsoft.com/office/drawing/2014/main" id="{A7301AF1-7C41-8162-FF25-857998D47B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345113" y="1181100"/>
            <a:ext cx="720725" cy="719138"/>
            <a:chOff x="5412150" y="1180600"/>
            <a:chExt cx="720000" cy="72000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8310318-2A95-1987-35E9-D4D91553FE5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12150" y="118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1</a:t>
              </a:r>
              <a:endParaRPr lang="zh-CN" altLang="en-US" sz="3200" b="1" strike="noStrike" noProof="1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A8879C48-9526-8344-EC14-A287A5E0AF0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12150" y="181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2" name="组合 73">
            <a:extLst>
              <a:ext uri="{FF2B5EF4-FFF2-40B4-BE49-F238E27FC236}">
                <a16:creationId xmlns:a16="http://schemas.microsoft.com/office/drawing/2014/main" id="{55E0356C-2733-03AA-A37F-372393C3D82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45113" y="2260600"/>
            <a:ext cx="720725" cy="720725"/>
            <a:chOff x="5412150" y="2260600"/>
            <a:chExt cx="720000" cy="72000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3CA47D32-5C30-A9CD-BC62-1AC28151B25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12150" y="226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2</a:t>
              </a:r>
              <a:endParaRPr lang="zh-CN" altLang="en-US" sz="3200" b="1" strike="noStrike" noProof="1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ABEC2736-6E9B-6DEA-F5D4-7F5301365E4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12150" y="289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5" name="组合 72">
            <a:extLst>
              <a:ext uri="{FF2B5EF4-FFF2-40B4-BE49-F238E27FC236}">
                <a16:creationId xmlns:a16="http://schemas.microsoft.com/office/drawing/2014/main" id="{A5351BC3-3468-54E3-1368-FC33B202505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345113" y="3340100"/>
            <a:ext cx="720725" cy="720725"/>
            <a:chOff x="5412150" y="3340600"/>
            <a:chExt cx="720000" cy="720000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CA498AF2-0998-93D9-DBD4-87E6F53BF2E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412150" y="334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3</a:t>
              </a:r>
              <a:endParaRPr lang="zh-CN" altLang="en-US" sz="3200" b="1" strike="noStrike" noProof="1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15D9C8F-123A-033A-4EAE-1A1D6D9221A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12150" y="397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8" name="组合 75">
            <a:extLst>
              <a:ext uri="{FF2B5EF4-FFF2-40B4-BE49-F238E27FC236}">
                <a16:creationId xmlns:a16="http://schemas.microsoft.com/office/drawing/2014/main" id="{BC1AD39D-A1B9-1C79-44EA-13A69EB3388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345113" y="4421188"/>
            <a:ext cx="720725" cy="719137"/>
            <a:chOff x="5412150" y="4420600"/>
            <a:chExt cx="720000" cy="72000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E11C9466-F429-2C09-772B-DA71D513B80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12150" y="442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4</a:t>
              </a:r>
              <a:endParaRPr lang="zh-CN" altLang="en-US" sz="3200" b="1" strike="noStrike" noProof="1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3C01B44C-2BC3-810F-0BA3-3C741E85F37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12150" y="505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FB048A19-6598-A17E-4B33-294202644F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75388" y="22606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培养方案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27AB40AE-F733-7DEB-FABF-188522673DF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75388" y="33401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项目亮点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38E2F32-BDBD-BDF7-C06C-FB0590B5BBF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75388" y="4421188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accent2"/>
                </a:solidFill>
              </a:rPr>
              <a:t>招生政策</a:t>
            </a:r>
            <a:endParaRPr lang="zh-CN" sz="2800" b="1" strike="noStrike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5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占位符 95" descr="图片包含 天空, 泰迪熊, 熊, 建筑物&#10;&#10;自动生成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8"/>
          <a:srcRect l="18816" r="18816"/>
          <a:stretch>
            <a:fillRect/>
          </a:stretch>
        </p:blipFill>
        <p:spPr>
          <a:noFill/>
          <a:ln>
            <a:noFill/>
          </a:ln>
        </p:spPr>
      </p:pic>
      <p:sp>
        <p:nvSpPr>
          <p:cNvPr id="63" name="矩形 62"/>
          <p:cNvSpPr/>
          <p:nvPr>
            <p:custDataLst>
              <p:tags r:id="rId1"/>
            </p:custDataLst>
          </p:nvPr>
        </p:nvSpPr>
        <p:spPr>
          <a:xfrm>
            <a:off x="6275388" y="1181100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accent2"/>
                </a:solidFill>
              </a:rPr>
              <a:t>项目介绍</a:t>
            </a:r>
          </a:p>
        </p:txBody>
      </p:sp>
      <p:grpSp>
        <p:nvGrpSpPr>
          <p:cNvPr id="19459" name="组合 74"/>
          <p:cNvGrpSpPr/>
          <p:nvPr>
            <p:custDataLst>
              <p:tags r:id="rId2"/>
            </p:custDataLst>
          </p:nvPr>
        </p:nvGrpSpPr>
        <p:grpSpPr>
          <a:xfrm>
            <a:off x="5345113" y="1181100"/>
            <a:ext cx="720725" cy="719138"/>
            <a:chOff x="5412150" y="1180600"/>
            <a:chExt cx="720000" cy="720000"/>
          </a:xfrm>
        </p:grpSpPr>
        <p:sp>
          <p:nvSpPr>
            <p:cNvPr id="61" name="矩形 60"/>
            <p:cNvSpPr/>
            <p:nvPr>
              <p:custDataLst>
                <p:tags r:id="rId15"/>
              </p:custDataLst>
            </p:nvPr>
          </p:nvSpPr>
          <p:spPr>
            <a:xfrm>
              <a:off x="5412150" y="118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1</a:t>
              </a:r>
              <a:endParaRPr lang="zh-CN" altLang="en-US" sz="3200" b="1" strike="noStrike" noProof="1"/>
            </a:p>
          </p:txBody>
        </p:sp>
        <p:sp>
          <p:nvSpPr>
            <p:cNvPr id="64" name="矩形 63"/>
            <p:cNvSpPr/>
            <p:nvPr>
              <p:custDataLst>
                <p:tags r:id="rId16"/>
              </p:custDataLst>
            </p:nvPr>
          </p:nvSpPr>
          <p:spPr>
            <a:xfrm>
              <a:off x="5412150" y="181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2" name="组合 73"/>
          <p:cNvGrpSpPr/>
          <p:nvPr>
            <p:custDataLst>
              <p:tags r:id="rId3"/>
            </p:custDataLst>
          </p:nvPr>
        </p:nvGrpSpPr>
        <p:grpSpPr>
          <a:xfrm>
            <a:off x="5345113" y="2260600"/>
            <a:ext cx="720725" cy="720725"/>
            <a:chOff x="5412150" y="2260600"/>
            <a:chExt cx="720000" cy="720000"/>
          </a:xfrm>
        </p:grpSpPr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5412150" y="226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2</a:t>
              </a:r>
              <a:endParaRPr lang="zh-CN" altLang="en-US" sz="3200" b="1" strike="noStrike" noProof="1"/>
            </a:p>
          </p:txBody>
        </p:sp>
        <p:sp>
          <p:nvSpPr>
            <p:cNvPr id="67" name="矩形 66"/>
            <p:cNvSpPr/>
            <p:nvPr>
              <p:custDataLst>
                <p:tags r:id="rId14"/>
              </p:custDataLst>
            </p:nvPr>
          </p:nvSpPr>
          <p:spPr>
            <a:xfrm>
              <a:off x="5412150" y="289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5" name="组合 72"/>
          <p:cNvGrpSpPr/>
          <p:nvPr>
            <p:custDataLst>
              <p:tags r:id="rId4"/>
            </p:custDataLst>
          </p:nvPr>
        </p:nvGrpSpPr>
        <p:grpSpPr>
          <a:xfrm>
            <a:off x="5345113" y="3340100"/>
            <a:ext cx="720725" cy="720725"/>
            <a:chOff x="5412150" y="3340600"/>
            <a:chExt cx="720000" cy="720000"/>
          </a:xfrm>
        </p:grpSpPr>
        <p:sp>
          <p:nvSpPr>
            <p:cNvPr id="60" name="矩形 59"/>
            <p:cNvSpPr/>
            <p:nvPr>
              <p:custDataLst>
                <p:tags r:id="rId11"/>
              </p:custDataLst>
            </p:nvPr>
          </p:nvSpPr>
          <p:spPr>
            <a:xfrm>
              <a:off x="5412150" y="334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3</a:t>
              </a:r>
              <a:endParaRPr lang="zh-CN" altLang="en-US" sz="3200" b="1" strike="noStrike" noProof="1"/>
            </a:p>
          </p:txBody>
        </p:sp>
        <p:sp>
          <p:nvSpPr>
            <p:cNvPr id="68" name="矩形 67"/>
            <p:cNvSpPr/>
            <p:nvPr>
              <p:custDataLst>
                <p:tags r:id="rId12"/>
              </p:custDataLst>
            </p:nvPr>
          </p:nvSpPr>
          <p:spPr>
            <a:xfrm>
              <a:off x="5412150" y="397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8" name="组合 75"/>
          <p:cNvGrpSpPr/>
          <p:nvPr>
            <p:custDataLst>
              <p:tags r:id="rId5"/>
            </p:custDataLst>
          </p:nvPr>
        </p:nvGrpSpPr>
        <p:grpSpPr>
          <a:xfrm>
            <a:off x="5345113" y="4421188"/>
            <a:ext cx="720725" cy="719137"/>
            <a:chOff x="5412150" y="4420600"/>
            <a:chExt cx="720000" cy="720000"/>
          </a:xfrm>
        </p:grpSpPr>
        <p:sp>
          <p:nvSpPr>
            <p:cNvPr id="62" name="矩形 61"/>
            <p:cNvSpPr/>
            <p:nvPr>
              <p:custDataLst>
                <p:tags r:id="rId9"/>
              </p:custDataLst>
            </p:nvPr>
          </p:nvSpPr>
          <p:spPr>
            <a:xfrm>
              <a:off x="5412150" y="442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4</a:t>
              </a:r>
              <a:endParaRPr lang="zh-CN" altLang="en-US" sz="3200" b="1" strike="noStrike" noProof="1"/>
            </a:p>
          </p:txBody>
        </p:sp>
        <p:sp>
          <p:nvSpPr>
            <p:cNvPr id="69" name="矩形 68"/>
            <p:cNvSpPr/>
            <p:nvPr>
              <p:custDataLst>
                <p:tags r:id="rId10"/>
              </p:custDataLst>
            </p:nvPr>
          </p:nvSpPr>
          <p:spPr>
            <a:xfrm>
              <a:off x="5412150" y="505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70" name="矩形 69"/>
          <p:cNvSpPr/>
          <p:nvPr>
            <p:custDataLst>
              <p:tags r:id="rId6"/>
            </p:custDataLst>
          </p:nvPr>
        </p:nvSpPr>
        <p:spPr>
          <a:xfrm>
            <a:off x="6275388" y="22606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accent2"/>
                </a:solidFill>
              </a:rPr>
              <a:t>培养方案</a:t>
            </a:r>
            <a:endParaRPr lang="zh-CN" sz="2800" b="1" strike="noStrike" noProof="1">
              <a:solidFill>
                <a:schemeClr val="accent2"/>
              </a:solidFill>
            </a:endParaRPr>
          </a:p>
        </p:txBody>
      </p:sp>
      <p:sp>
        <p:nvSpPr>
          <p:cNvPr id="71" name="矩形 70"/>
          <p:cNvSpPr/>
          <p:nvPr>
            <p:custDataLst>
              <p:tags r:id="rId7"/>
            </p:custDataLst>
          </p:nvPr>
        </p:nvSpPr>
        <p:spPr>
          <a:xfrm>
            <a:off x="6275388" y="33401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accent2"/>
                </a:solidFill>
              </a:rPr>
              <a:t>项目亮点</a:t>
            </a:r>
            <a:endParaRPr lang="zh-CN" sz="2800" b="1" strike="noStrike" noProof="1">
              <a:solidFill>
                <a:schemeClr val="accent2"/>
              </a:solidFill>
            </a:endParaRPr>
          </a:p>
        </p:txBody>
      </p:sp>
      <p:sp>
        <p:nvSpPr>
          <p:cNvPr id="72" name="矩形 71"/>
          <p:cNvSpPr/>
          <p:nvPr>
            <p:custDataLst>
              <p:tags r:id="rId8"/>
            </p:custDataLst>
          </p:nvPr>
        </p:nvSpPr>
        <p:spPr>
          <a:xfrm>
            <a:off x="6275388" y="4421188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accent2"/>
                </a:solidFill>
              </a:rPr>
              <a:t>招生政策</a:t>
            </a:r>
            <a:endParaRPr lang="zh-CN" sz="2800" b="1" strike="noStrike" noProof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4738" y="44450"/>
            <a:ext cx="7081837" cy="598488"/>
          </a:xfrm>
          <a:noFill/>
          <a:ln>
            <a:noFill/>
          </a:ln>
        </p:spPr>
        <p:txBody>
          <a:bodyPr anchor="ctr" anchorCtr="0"/>
          <a:lstStyle/>
          <a:p>
            <a:pPr defTabSz="914400">
              <a:buClrTx/>
              <a:buSzTx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招生对象</a:t>
            </a:r>
            <a:r>
              <a:rPr lang="zh-CN" altLang="en-US" dirty="0"/>
              <a:t>、学费与奖学金</a:t>
            </a: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3286" y="939494"/>
            <a:ext cx="11883937" cy="554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招生对象</a:t>
            </a:r>
            <a:endParaRPr lang="zh-CN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/>
              <a:t>符合中国教育部相关规定的非中国籍学生，具有高中毕业或同等学历，具备良好的数学、理工基础和英语能力，心理健康、无犯罪记录</a:t>
            </a:r>
            <a:endParaRPr lang="en-US" altLang="zh-CN" sz="2000" dirty="0"/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项目学费</a:t>
            </a:r>
            <a:endParaRPr lang="zh-CN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/>
              <a:t>学费：</a:t>
            </a:r>
            <a:r>
              <a:rPr lang="en-US" altLang="zh-CN" sz="2000" b="1" dirty="0"/>
              <a:t>RMB</a:t>
            </a:r>
            <a:r>
              <a:rPr lang="zh-CN" altLang="en-US" sz="2000" dirty="0"/>
              <a:t> </a:t>
            </a:r>
            <a:r>
              <a:rPr lang="en-US" altLang="zh-CN" sz="2000" b="1" dirty="0"/>
              <a:t>8W/</a:t>
            </a:r>
            <a:r>
              <a:rPr lang="zh-CN" altLang="en-US" sz="2000" b="1" dirty="0"/>
              <a:t>年。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奖学金设置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/>
              <a:t>奖学金依据申请者学业与面试表现等综合排名评定，分一、二、三等奖学金。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b="1" dirty="0"/>
              <a:t>一等奖学金</a:t>
            </a:r>
            <a:r>
              <a:rPr lang="zh-CN" altLang="en-US" sz="2000" dirty="0"/>
              <a:t>：全额学费资助、</a:t>
            </a:r>
            <a:r>
              <a:rPr lang="en-US" altLang="zh-CN" sz="2000" dirty="0"/>
              <a:t>RMB</a:t>
            </a:r>
            <a:r>
              <a:rPr lang="zh-CN" altLang="en-US" sz="2000" dirty="0"/>
              <a:t> </a:t>
            </a:r>
            <a:r>
              <a:rPr lang="en-US" altLang="zh-CN" sz="2000" dirty="0"/>
              <a:t>1500/</a:t>
            </a:r>
            <a:r>
              <a:rPr lang="zh-CN" altLang="en-US" sz="2000" dirty="0"/>
              <a:t>月生活补贴、</a:t>
            </a:r>
            <a:r>
              <a:rPr lang="en-US" altLang="zh-CN" sz="2000" dirty="0"/>
              <a:t>RMB</a:t>
            </a:r>
            <a:r>
              <a:rPr lang="zh-CN" altLang="en-US" sz="2000" dirty="0"/>
              <a:t> </a:t>
            </a:r>
            <a:r>
              <a:rPr lang="en-US" altLang="zh-CN" sz="2000" dirty="0"/>
              <a:t>1100/</a:t>
            </a:r>
            <a:r>
              <a:rPr lang="zh-CN" altLang="en-US" sz="2000" dirty="0"/>
              <a:t>月住宿补贴和保险</a:t>
            </a:r>
            <a:r>
              <a:rPr lang="en-US" altLang="zh-CN" sz="2000" dirty="0"/>
              <a:t> </a:t>
            </a:r>
            <a:r>
              <a:rPr lang="en-US" altLang="zh-CN" dirty="0"/>
              <a:t>(RMB</a:t>
            </a:r>
            <a:r>
              <a:rPr lang="zh-CN" altLang="en-US" dirty="0"/>
              <a:t> </a:t>
            </a:r>
            <a:r>
              <a:rPr lang="en-US" altLang="zh-CN" dirty="0"/>
              <a:t>800/</a:t>
            </a:r>
            <a:r>
              <a:rPr lang="zh-CN" altLang="en-US" dirty="0"/>
              <a:t>年</a:t>
            </a:r>
            <a:r>
              <a:rPr lang="en-US" altLang="zh-CN" dirty="0"/>
              <a:t>)</a:t>
            </a:r>
            <a:r>
              <a:rPr lang="en-US" altLang="zh-CN" sz="2000" dirty="0"/>
              <a:t> 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b="1" dirty="0"/>
              <a:t>二等奖学金</a:t>
            </a:r>
            <a:r>
              <a:rPr lang="zh-CN" altLang="en-US" sz="2000" dirty="0"/>
              <a:t>：</a:t>
            </a:r>
            <a:r>
              <a:rPr lang="en-US" altLang="zh-CN" sz="2000" dirty="0"/>
              <a:t>50%</a:t>
            </a:r>
            <a:r>
              <a:rPr lang="zh-CN" altLang="en-US" sz="2000" dirty="0"/>
              <a:t>学费资助、</a:t>
            </a:r>
            <a:r>
              <a:rPr lang="en-US" altLang="zh-CN" sz="2000" dirty="0"/>
              <a:t>RMB</a:t>
            </a:r>
            <a:r>
              <a:rPr lang="zh-CN" altLang="en-US" sz="2000" dirty="0"/>
              <a:t> </a:t>
            </a:r>
            <a:r>
              <a:rPr lang="en-US" altLang="zh-CN" sz="2000" dirty="0"/>
              <a:t>1100/</a:t>
            </a:r>
            <a:r>
              <a:rPr lang="zh-CN" altLang="en-US" sz="2000" dirty="0"/>
              <a:t>月住宿补贴和保险</a:t>
            </a:r>
            <a:r>
              <a:rPr lang="en-US" altLang="zh-CN" sz="2000" dirty="0"/>
              <a:t> </a:t>
            </a:r>
            <a:r>
              <a:rPr lang="en-US" altLang="zh-CN" dirty="0"/>
              <a:t>(RMB</a:t>
            </a:r>
            <a:r>
              <a:rPr lang="zh-CN" altLang="en-US" dirty="0"/>
              <a:t> </a:t>
            </a:r>
            <a:r>
              <a:rPr lang="en-US" altLang="zh-CN" dirty="0"/>
              <a:t>800/</a:t>
            </a:r>
            <a:r>
              <a:rPr lang="zh-CN" altLang="en-US" dirty="0"/>
              <a:t>年</a:t>
            </a:r>
            <a:r>
              <a:rPr lang="en-US" altLang="zh-CN" dirty="0"/>
              <a:t>) 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b="1" dirty="0"/>
              <a:t>三等奖学金</a:t>
            </a:r>
            <a:r>
              <a:rPr lang="zh-CN" altLang="en-US" sz="2000" dirty="0"/>
              <a:t>：</a:t>
            </a:r>
            <a:r>
              <a:rPr lang="en-US" altLang="zh-CN" sz="2000" dirty="0"/>
              <a:t>25%</a:t>
            </a:r>
            <a:r>
              <a:rPr lang="zh-CN" altLang="en-US" sz="2000" dirty="0"/>
              <a:t>学费资助和保险</a:t>
            </a:r>
            <a:r>
              <a:rPr lang="en-US" altLang="zh-CN" sz="2000" dirty="0"/>
              <a:t> </a:t>
            </a:r>
            <a:r>
              <a:rPr lang="en-US" altLang="zh-CN" dirty="0"/>
              <a:t>(RMB</a:t>
            </a:r>
            <a:r>
              <a:rPr lang="zh-CN" altLang="en-US" dirty="0"/>
              <a:t> </a:t>
            </a:r>
            <a:r>
              <a:rPr lang="en-US" altLang="zh-CN" dirty="0"/>
              <a:t>800/</a:t>
            </a:r>
            <a:r>
              <a:rPr lang="zh-CN" altLang="en-US" dirty="0"/>
              <a:t>年</a:t>
            </a:r>
            <a:r>
              <a:rPr lang="en-US" altLang="zh-CN" dirty="0"/>
              <a:t>)</a:t>
            </a:r>
            <a:r>
              <a:rPr lang="zh-CN" altLang="en-US" sz="2000" dirty="0"/>
              <a:t>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D0DAC-AAE3-337B-8D6E-CBD17E4AF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8AD7FA4-824A-EC29-21CE-6F23471CF0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申请截止日期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08C8C45-0EC8-D9F8-13AA-F9175E7752A0}"/>
              </a:ext>
            </a:extLst>
          </p:cNvPr>
          <p:cNvSpPr/>
          <p:nvPr/>
        </p:nvSpPr>
        <p:spPr>
          <a:xfrm>
            <a:off x="581654" y="948370"/>
            <a:ext cx="11207725" cy="2930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主申请轮次：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2026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31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日（北京时间，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GMT+8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补充录取轮次：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2026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31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日（北京时间，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GMT+8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zh-CN" altLang="en-US" sz="20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最终补充轮次：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2026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30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日（北京时间，</a:t>
            </a:r>
            <a:r>
              <a:rPr lang="en-US" altLang="zh-CN" sz="2400" b="1" kern="100" dirty="0">
                <a:latin typeface="+mn-ea"/>
                <a:ea typeface="+mn-ea"/>
                <a:cs typeface="Times New Roman" panose="02020603050405020304" pitchFamily="18" charset="0"/>
              </a:rPr>
              <a:t>GMT+8</a:t>
            </a:r>
            <a:r>
              <a:rPr lang="zh-CN" altLang="en-US" sz="2400" b="1" kern="100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endParaRPr lang="zh-CN" altLang="zh-CN" sz="20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F18D9B-C898-BDC3-4223-807BAC830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3664" y="3666724"/>
            <a:ext cx="2362336" cy="23623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938E1FF-A39A-3A49-4017-0F8EAF5D64C0}"/>
              </a:ext>
            </a:extLst>
          </p:cNvPr>
          <p:cNvSpPr txBox="1"/>
          <p:nvPr/>
        </p:nvSpPr>
        <p:spPr>
          <a:xfrm>
            <a:off x="3314632" y="6171357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kern="100" dirty="0">
                <a:latin typeface="+mn-ea"/>
                <a:ea typeface="+mn-ea"/>
                <a:cs typeface="Times New Roman" panose="02020603050405020304" pitchFamily="18" charset="0"/>
              </a:rPr>
              <a:t>项目官方网站获取更多信息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481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520308" y="2588829"/>
            <a:ext cx="6286500" cy="598488"/>
          </a:xfrm>
          <a:noFill/>
          <a:ln>
            <a:noFill/>
          </a:ln>
        </p:spPr>
        <p:txBody>
          <a:bodyPr anchor="ctr" anchorCtr="0"/>
          <a:lstStyle/>
          <a:p>
            <a:pPr defTabSz="914400">
              <a:buClrTx/>
              <a:buSzTx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感谢指导！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BA66-2435-C243-D049-21AAAB1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占位符 95" descr="图片包含 天空, 泰迪熊, 熊, 建筑物&#10;&#10;自动生成的说明">
            <a:extLst>
              <a:ext uri="{FF2B5EF4-FFF2-40B4-BE49-F238E27FC236}">
                <a16:creationId xmlns:a16="http://schemas.microsoft.com/office/drawing/2014/main" id="{0C2FCEF9-A475-0A8E-1A63-F7DA810BB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8"/>
          <a:srcRect l="18816" r="18816"/>
          <a:stretch>
            <a:fillRect/>
          </a:stretch>
        </p:blipFill>
        <p:spPr>
          <a:noFill/>
          <a:ln>
            <a:noFill/>
          </a:ln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FF500FE2-FC28-5795-225C-85666DC1782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75388" y="1181100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accent2"/>
                </a:solidFill>
              </a:rPr>
              <a:t>项目介绍</a:t>
            </a:r>
          </a:p>
        </p:txBody>
      </p:sp>
      <p:grpSp>
        <p:nvGrpSpPr>
          <p:cNvPr id="19459" name="组合 74">
            <a:extLst>
              <a:ext uri="{FF2B5EF4-FFF2-40B4-BE49-F238E27FC236}">
                <a16:creationId xmlns:a16="http://schemas.microsoft.com/office/drawing/2014/main" id="{A04E9B31-D3C9-1F51-8DDD-18A2D6EDE44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345113" y="1181100"/>
            <a:ext cx="720725" cy="719138"/>
            <a:chOff x="5412150" y="1180600"/>
            <a:chExt cx="720000" cy="72000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825EE08F-5E92-E561-985F-F4D6C550369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12150" y="118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1</a:t>
              </a:r>
              <a:endParaRPr lang="zh-CN" altLang="en-US" sz="3200" b="1" strike="noStrike" noProof="1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08F3ED8-98EA-D4D9-46D6-A3CC317EB22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12150" y="181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2" name="组合 73">
            <a:extLst>
              <a:ext uri="{FF2B5EF4-FFF2-40B4-BE49-F238E27FC236}">
                <a16:creationId xmlns:a16="http://schemas.microsoft.com/office/drawing/2014/main" id="{B99A81C8-1387-7AB9-00DF-DAF74232B0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45113" y="2260600"/>
            <a:ext cx="720725" cy="720725"/>
            <a:chOff x="5412150" y="2260600"/>
            <a:chExt cx="720000" cy="72000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254914EB-02B9-8929-E145-BD83AE28F42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12150" y="226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2</a:t>
              </a:r>
              <a:endParaRPr lang="zh-CN" altLang="en-US" sz="3200" b="1" strike="noStrike" noProof="1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5BA84376-14E3-342B-3E20-CE9CFE98686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12150" y="289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5" name="组合 72">
            <a:extLst>
              <a:ext uri="{FF2B5EF4-FFF2-40B4-BE49-F238E27FC236}">
                <a16:creationId xmlns:a16="http://schemas.microsoft.com/office/drawing/2014/main" id="{FD9BE931-79CC-488A-81F7-4A5DB340EEE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345113" y="3340100"/>
            <a:ext cx="720725" cy="720725"/>
            <a:chOff x="5412150" y="3340600"/>
            <a:chExt cx="720000" cy="720000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83D620B-D8DE-46B0-AE74-DDFB0E5AC95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412150" y="334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3</a:t>
              </a:r>
              <a:endParaRPr lang="zh-CN" altLang="en-US" sz="3200" b="1" strike="noStrike" noProof="1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49B9C14C-EF7C-C778-3D08-0961D6885DB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12150" y="397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8" name="组合 75">
            <a:extLst>
              <a:ext uri="{FF2B5EF4-FFF2-40B4-BE49-F238E27FC236}">
                <a16:creationId xmlns:a16="http://schemas.microsoft.com/office/drawing/2014/main" id="{8E99376D-FC40-9E7B-91D9-77D393CFE62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345113" y="4421188"/>
            <a:ext cx="720725" cy="719137"/>
            <a:chOff x="5412150" y="4420600"/>
            <a:chExt cx="720000" cy="72000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DB4549D4-F607-037C-2CAF-C3A3003DC2B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12150" y="442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4</a:t>
              </a:r>
              <a:endParaRPr lang="zh-CN" altLang="en-US" sz="3200" b="1" strike="noStrike" noProof="1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949C336D-9368-D7A3-E2D7-CE5DB1A353D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12150" y="505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993ADC38-3FE5-3CFB-3C65-D683A1B6CA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75388" y="22606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培养方案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110AE28F-1718-DB35-D491-5880AE91118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75388" y="33401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项目亮点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5BAE456F-14B7-B687-D13A-C7512C908B7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75388" y="4421188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招生政策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2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9FFE1ED-03D2-D22F-3F08-C54B298BC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项目定位</a:t>
            </a:r>
          </a:p>
        </p:txBody>
      </p:sp>
      <p:sp>
        <p:nvSpPr>
          <p:cNvPr id="5" name="object 26">
            <a:extLst>
              <a:ext uri="{FF2B5EF4-FFF2-40B4-BE49-F238E27FC236}">
                <a16:creationId xmlns:a16="http://schemas.microsoft.com/office/drawing/2014/main" id="{DD534329-99AE-651F-7270-52C450ABF764}"/>
              </a:ext>
            </a:extLst>
          </p:cNvPr>
          <p:cNvSpPr txBox="1"/>
          <p:nvPr/>
        </p:nvSpPr>
        <p:spPr>
          <a:xfrm>
            <a:off x="5733415" y="2534311"/>
            <a:ext cx="5791835" cy="280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8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lang="zh-CN" altLang="en-US" sz="1800" b="1" dirty="0">
                <a:latin typeface="微软雅黑" panose="020B0503020204020204" charset="-122"/>
                <a:cs typeface="微软雅黑" panose="020B0503020204020204" charset="-122"/>
              </a:rPr>
              <a:t>推动中国标准、中国智慧、中国工程走向世界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7815" algn="l"/>
              </a:tabLst>
            </a:pPr>
            <a:r>
              <a:rPr sz="18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	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15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育人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8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lang="zh-CN" altLang="en-US" sz="1800" b="1" dirty="0">
                <a:latin typeface="微软雅黑" panose="020B0503020204020204" charset="-122"/>
                <a:cs typeface="微软雅黑" panose="020B0503020204020204" charset="-122"/>
              </a:rPr>
              <a:t>培养面向未来的国际土木工程拔尖人才</a:t>
            </a:r>
            <a:endParaRPr lang="en-US" altLang="zh-CN" sz="1800" b="1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endParaRPr lang="zh-CN" altLang="en-US"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16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筑桥</a:t>
            </a:r>
            <a:endParaRPr sz="28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dirty="0">
                <a:solidFill>
                  <a:srgbClr val="C00000"/>
                </a:solidFill>
                <a:latin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/>
                <a:cs typeface="Arial" panose="020B0604020202020204"/>
                <a:sym typeface="+mn-ea"/>
              </a:rPr>
              <a:t>   </a:t>
            </a:r>
            <a:r>
              <a:rPr lang="zh-CN" altLang="en-US" b="1" dirty="0">
                <a:latin typeface="微软雅黑" panose="020B0503020204020204" charset="-122"/>
                <a:cs typeface="微软雅黑" panose="020B0503020204020204" charset="-122"/>
              </a:rPr>
              <a:t>以教育出海为桥梁</a:t>
            </a:r>
            <a:endParaRPr lang="zh-CN" altLang="en-US"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7815" algn="l"/>
              </a:tabLst>
            </a:pPr>
            <a:r>
              <a:rPr lang="en-US" altLang="zh-CN" sz="18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lang="zh-CN" altLang="en-US" sz="1800" b="1" dirty="0">
                <a:latin typeface="微软雅黑" panose="020B0503020204020204" charset="-122"/>
                <a:cs typeface="微软雅黑" panose="020B0503020204020204" charset="-122"/>
              </a:rPr>
              <a:t>以国际合作为引擎</a:t>
            </a:r>
            <a:endParaRPr lang="zh-CN" altLang="en-US"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AA1D9E-DBFF-7A1B-F58C-9BF622437124}"/>
              </a:ext>
            </a:extLst>
          </p:cNvPr>
          <p:cNvSpPr/>
          <p:nvPr/>
        </p:nvSpPr>
        <p:spPr>
          <a:xfrm>
            <a:off x="4498340" y="2240941"/>
            <a:ext cx="1162050" cy="749300"/>
          </a:xfrm>
          <a:custGeom>
            <a:avLst/>
            <a:gdLst/>
            <a:ahLst/>
            <a:cxnLst/>
            <a:rect l="l" t="t" r="r" b="b"/>
            <a:pathLst>
              <a:path w="1162050" h="749300">
                <a:moveTo>
                  <a:pt x="1123950" y="75677"/>
                </a:moveTo>
                <a:lnTo>
                  <a:pt x="1088435" y="46000"/>
                </a:lnTo>
                <a:lnTo>
                  <a:pt x="1086790" y="29199"/>
                </a:lnTo>
                <a:lnTo>
                  <a:pt x="1091915" y="17400"/>
                </a:lnTo>
                <a:lnTo>
                  <a:pt x="1101139" y="8054"/>
                </a:lnTo>
                <a:lnTo>
                  <a:pt x="1114054" y="1980"/>
                </a:lnTo>
                <a:lnTo>
                  <a:pt x="1130253" y="0"/>
                </a:lnTo>
                <a:lnTo>
                  <a:pt x="1142828" y="4602"/>
                </a:lnTo>
                <a:lnTo>
                  <a:pt x="1152890" y="13424"/>
                </a:lnTo>
                <a:lnTo>
                  <a:pt x="1159542" y="25820"/>
                </a:lnTo>
                <a:lnTo>
                  <a:pt x="1160368" y="31227"/>
                </a:lnTo>
                <a:lnTo>
                  <a:pt x="1123950" y="31227"/>
                </a:lnTo>
                <a:lnTo>
                  <a:pt x="1123950" y="43927"/>
                </a:lnTo>
                <a:lnTo>
                  <a:pt x="1161086" y="43927"/>
                </a:lnTo>
                <a:lnTo>
                  <a:pt x="1157988" y="54713"/>
                </a:lnTo>
                <a:lnTo>
                  <a:pt x="1149683" y="65675"/>
                </a:lnTo>
                <a:lnTo>
                  <a:pt x="1137994" y="73005"/>
                </a:lnTo>
                <a:lnTo>
                  <a:pt x="1123950" y="75677"/>
                </a:lnTo>
                <a:close/>
              </a:path>
              <a:path w="1162050" h="749300">
                <a:moveTo>
                  <a:pt x="1088232" y="43927"/>
                </a:moveTo>
                <a:lnTo>
                  <a:pt x="1073150" y="43927"/>
                </a:lnTo>
                <a:lnTo>
                  <a:pt x="1073150" y="31227"/>
                </a:lnTo>
                <a:lnTo>
                  <a:pt x="1086988" y="31227"/>
                </a:lnTo>
                <a:lnTo>
                  <a:pt x="1088232" y="43927"/>
                </a:lnTo>
                <a:close/>
              </a:path>
              <a:path w="1162050" h="749300">
                <a:moveTo>
                  <a:pt x="1161086" y="43927"/>
                </a:moveTo>
                <a:lnTo>
                  <a:pt x="1123950" y="43927"/>
                </a:lnTo>
                <a:lnTo>
                  <a:pt x="1123950" y="31227"/>
                </a:lnTo>
                <a:lnTo>
                  <a:pt x="1160368" y="31227"/>
                </a:lnTo>
                <a:lnTo>
                  <a:pt x="1161885" y="41146"/>
                </a:lnTo>
                <a:lnTo>
                  <a:pt x="1161086" y="43927"/>
                </a:lnTo>
                <a:close/>
              </a:path>
              <a:path w="1162050" h="749300">
                <a:moveTo>
                  <a:pt x="1035050" y="43927"/>
                </a:moveTo>
                <a:lnTo>
                  <a:pt x="984250" y="43927"/>
                </a:lnTo>
                <a:lnTo>
                  <a:pt x="984250" y="31227"/>
                </a:lnTo>
                <a:lnTo>
                  <a:pt x="1035050" y="31227"/>
                </a:lnTo>
                <a:lnTo>
                  <a:pt x="1035050" y="43927"/>
                </a:lnTo>
                <a:close/>
              </a:path>
              <a:path w="1162050" h="749300">
                <a:moveTo>
                  <a:pt x="946150" y="43927"/>
                </a:moveTo>
                <a:lnTo>
                  <a:pt x="895350" y="43927"/>
                </a:lnTo>
                <a:lnTo>
                  <a:pt x="895350" y="31227"/>
                </a:lnTo>
                <a:lnTo>
                  <a:pt x="946150" y="31227"/>
                </a:lnTo>
                <a:lnTo>
                  <a:pt x="946150" y="43927"/>
                </a:lnTo>
                <a:close/>
              </a:path>
              <a:path w="1162050" h="749300">
                <a:moveTo>
                  <a:pt x="857250" y="43927"/>
                </a:moveTo>
                <a:lnTo>
                  <a:pt x="806450" y="43927"/>
                </a:lnTo>
                <a:lnTo>
                  <a:pt x="806450" y="31227"/>
                </a:lnTo>
                <a:lnTo>
                  <a:pt x="857250" y="31227"/>
                </a:lnTo>
                <a:lnTo>
                  <a:pt x="857250" y="43927"/>
                </a:lnTo>
                <a:close/>
              </a:path>
              <a:path w="1162050" h="749300">
                <a:moveTo>
                  <a:pt x="768350" y="43927"/>
                </a:moveTo>
                <a:lnTo>
                  <a:pt x="717550" y="43927"/>
                </a:lnTo>
                <a:lnTo>
                  <a:pt x="717550" y="31227"/>
                </a:lnTo>
                <a:lnTo>
                  <a:pt x="768350" y="31227"/>
                </a:lnTo>
                <a:lnTo>
                  <a:pt x="768350" y="43927"/>
                </a:lnTo>
                <a:close/>
              </a:path>
              <a:path w="1162050" h="749300">
                <a:moveTo>
                  <a:pt x="679450" y="43927"/>
                </a:moveTo>
                <a:lnTo>
                  <a:pt x="628650" y="43927"/>
                </a:lnTo>
                <a:lnTo>
                  <a:pt x="628650" y="31227"/>
                </a:lnTo>
                <a:lnTo>
                  <a:pt x="679450" y="31227"/>
                </a:lnTo>
                <a:lnTo>
                  <a:pt x="679450" y="43927"/>
                </a:lnTo>
                <a:close/>
              </a:path>
              <a:path w="1162050" h="749300">
                <a:moveTo>
                  <a:pt x="563880" y="55357"/>
                </a:moveTo>
                <a:lnTo>
                  <a:pt x="551180" y="55357"/>
                </a:lnTo>
                <a:lnTo>
                  <a:pt x="551180" y="31227"/>
                </a:lnTo>
                <a:lnTo>
                  <a:pt x="590550" y="31227"/>
                </a:lnTo>
                <a:lnTo>
                  <a:pt x="590550" y="37577"/>
                </a:lnTo>
                <a:lnTo>
                  <a:pt x="563880" y="37577"/>
                </a:lnTo>
                <a:lnTo>
                  <a:pt x="557530" y="43927"/>
                </a:lnTo>
                <a:lnTo>
                  <a:pt x="563880" y="43927"/>
                </a:lnTo>
                <a:lnTo>
                  <a:pt x="563880" y="55357"/>
                </a:lnTo>
                <a:close/>
              </a:path>
              <a:path w="1162050" h="749300">
                <a:moveTo>
                  <a:pt x="563880" y="43927"/>
                </a:moveTo>
                <a:lnTo>
                  <a:pt x="557530" y="43927"/>
                </a:lnTo>
                <a:lnTo>
                  <a:pt x="563880" y="37577"/>
                </a:lnTo>
                <a:lnTo>
                  <a:pt x="563880" y="43927"/>
                </a:lnTo>
                <a:close/>
              </a:path>
              <a:path w="1162050" h="749300">
                <a:moveTo>
                  <a:pt x="590550" y="43927"/>
                </a:moveTo>
                <a:lnTo>
                  <a:pt x="563880" y="43927"/>
                </a:lnTo>
                <a:lnTo>
                  <a:pt x="563880" y="37577"/>
                </a:lnTo>
                <a:lnTo>
                  <a:pt x="590550" y="37577"/>
                </a:lnTo>
                <a:lnTo>
                  <a:pt x="590550" y="43927"/>
                </a:lnTo>
                <a:close/>
              </a:path>
              <a:path w="1162050" h="749300">
                <a:moveTo>
                  <a:pt x="563880" y="144257"/>
                </a:moveTo>
                <a:lnTo>
                  <a:pt x="551180" y="144257"/>
                </a:lnTo>
                <a:lnTo>
                  <a:pt x="551180" y="93457"/>
                </a:lnTo>
                <a:lnTo>
                  <a:pt x="563880" y="93457"/>
                </a:lnTo>
                <a:lnTo>
                  <a:pt x="563880" y="144257"/>
                </a:lnTo>
                <a:close/>
              </a:path>
              <a:path w="1162050" h="749300">
                <a:moveTo>
                  <a:pt x="563880" y="233157"/>
                </a:moveTo>
                <a:lnTo>
                  <a:pt x="551180" y="233157"/>
                </a:lnTo>
                <a:lnTo>
                  <a:pt x="551180" y="182357"/>
                </a:lnTo>
                <a:lnTo>
                  <a:pt x="563880" y="182357"/>
                </a:lnTo>
                <a:lnTo>
                  <a:pt x="563880" y="233157"/>
                </a:lnTo>
                <a:close/>
              </a:path>
              <a:path w="1162050" h="749300">
                <a:moveTo>
                  <a:pt x="563880" y="322057"/>
                </a:moveTo>
                <a:lnTo>
                  <a:pt x="551180" y="322057"/>
                </a:lnTo>
                <a:lnTo>
                  <a:pt x="551180" y="271257"/>
                </a:lnTo>
                <a:lnTo>
                  <a:pt x="563880" y="271257"/>
                </a:lnTo>
                <a:lnTo>
                  <a:pt x="563880" y="322057"/>
                </a:lnTo>
                <a:close/>
              </a:path>
              <a:path w="1162050" h="749300">
                <a:moveTo>
                  <a:pt x="563880" y="410957"/>
                </a:moveTo>
                <a:lnTo>
                  <a:pt x="551180" y="410957"/>
                </a:lnTo>
                <a:lnTo>
                  <a:pt x="551180" y="360157"/>
                </a:lnTo>
                <a:lnTo>
                  <a:pt x="563880" y="360157"/>
                </a:lnTo>
                <a:lnTo>
                  <a:pt x="563880" y="410957"/>
                </a:lnTo>
                <a:close/>
              </a:path>
              <a:path w="1162050" h="749300">
                <a:moveTo>
                  <a:pt x="563880" y="499857"/>
                </a:moveTo>
                <a:lnTo>
                  <a:pt x="551180" y="499857"/>
                </a:lnTo>
                <a:lnTo>
                  <a:pt x="551180" y="449057"/>
                </a:lnTo>
                <a:lnTo>
                  <a:pt x="563880" y="449057"/>
                </a:lnTo>
                <a:lnTo>
                  <a:pt x="563880" y="499857"/>
                </a:lnTo>
                <a:close/>
              </a:path>
              <a:path w="1162050" h="749300">
                <a:moveTo>
                  <a:pt x="563880" y="588757"/>
                </a:moveTo>
                <a:lnTo>
                  <a:pt x="551180" y="588757"/>
                </a:lnTo>
                <a:lnTo>
                  <a:pt x="551180" y="537957"/>
                </a:lnTo>
                <a:lnTo>
                  <a:pt x="563880" y="537957"/>
                </a:lnTo>
                <a:lnTo>
                  <a:pt x="563880" y="588757"/>
                </a:lnTo>
                <a:close/>
              </a:path>
              <a:path w="1162050" h="749300">
                <a:moveTo>
                  <a:pt x="563880" y="677657"/>
                </a:moveTo>
                <a:lnTo>
                  <a:pt x="551180" y="677657"/>
                </a:lnTo>
                <a:lnTo>
                  <a:pt x="551180" y="626857"/>
                </a:lnTo>
                <a:lnTo>
                  <a:pt x="563880" y="626857"/>
                </a:lnTo>
                <a:lnTo>
                  <a:pt x="563880" y="677657"/>
                </a:lnTo>
                <a:close/>
              </a:path>
              <a:path w="1162050" h="749300">
                <a:moveTo>
                  <a:pt x="551180" y="742427"/>
                </a:moveTo>
                <a:lnTo>
                  <a:pt x="551180" y="715757"/>
                </a:lnTo>
                <a:lnTo>
                  <a:pt x="563880" y="715757"/>
                </a:lnTo>
                <a:lnTo>
                  <a:pt x="563880" y="736077"/>
                </a:lnTo>
                <a:lnTo>
                  <a:pt x="557530" y="736077"/>
                </a:lnTo>
                <a:lnTo>
                  <a:pt x="551180" y="742427"/>
                </a:lnTo>
                <a:close/>
              </a:path>
              <a:path w="1162050" h="749300">
                <a:moveTo>
                  <a:pt x="563880" y="748777"/>
                </a:moveTo>
                <a:lnTo>
                  <a:pt x="533400" y="748777"/>
                </a:lnTo>
                <a:lnTo>
                  <a:pt x="533400" y="736077"/>
                </a:lnTo>
                <a:lnTo>
                  <a:pt x="551180" y="736077"/>
                </a:lnTo>
                <a:lnTo>
                  <a:pt x="551180" y="742427"/>
                </a:lnTo>
                <a:lnTo>
                  <a:pt x="563880" y="742427"/>
                </a:lnTo>
                <a:lnTo>
                  <a:pt x="563880" y="748777"/>
                </a:lnTo>
                <a:close/>
              </a:path>
              <a:path w="1162050" h="749300">
                <a:moveTo>
                  <a:pt x="563880" y="742427"/>
                </a:moveTo>
                <a:lnTo>
                  <a:pt x="551180" y="742427"/>
                </a:lnTo>
                <a:lnTo>
                  <a:pt x="557530" y="736077"/>
                </a:lnTo>
                <a:lnTo>
                  <a:pt x="563880" y="736077"/>
                </a:lnTo>
                <a:lnTo>
                  <a:pt x="563880" y="742427"/>
                </a:lnTo>
                <a:close/>
              </a:path>
              <a:path w="1162050" h="749300">
                <a:moveTo>
                  <a:pt x="495300" y="748777"/>
                </a:moveTo>
                <a:lnTo>
                  <a:pt x="444500" y="748777"/>
                </a:lnTo>
                <a:lnTo>
                  <a:pt x="444500" y="736077"/>
                </a:lnTo>
                <a:lnTo>
                  <a:pt x="495300" y="736077"/>
                </a:lnTo>
                <a:lnTo>
                  <a:pt x="495300" y="748777"/>
                </a:lnTo>
                <a:close/>
              </a:path>
              <a:path w="1162050" h="749300">
                <a:moveTo>
                  <a:pt x="406400" y="748777"/>
                </a:moveTo>
                <a:lnTo>
                  <a:pt x="355600" y="748777"/>
                </a:lnTo>
                <a:lnTo>
                  <a:pt x="355600" y="736077"/>
                </a:lnTo>
                <a:lnTo>
                  <a:pt x="406400" y="736077"/>
                </a:lnTo>
                <a:lnTo>
                  <a:pt x="406400" y="748777"/>
                </a:lnTo>
                <a:close/>
              </a:path>
              <a:path w="1162050" h="749300">
                <a:moveTo>
                  <a:pt x="317500" y="748777"/>
                </a:moveTo>
                <a:lnTo>
                  <a:pt x="266700" y="748777"/>
                </a:lnTo>
                <a:lnTo>
                  <a:pt x="266700" y="736077"/>
                </a:lnTo>
                <a:lnTo>
                  <a:pt x="317500" y="736077"/>
                </a:lnTo>
                <a:lnTo>
                  <a:pt x="317500" y="748777"/>
                </a:lnTo>
                <a:close/>
              </a:path>
              <a:path w="1162050" h="749300">
                <a:moveTo>
                  <a:pt x="228600" y="748777"/>
                </a:moveTo>
                <a:lnTo>
                  <a:pt x="177800" y="748777"/>
                </a:lnTo>
                <a:lnTo>
                  <a:pt x="177800" y="736077"/>
                </a:lnTo>
                <a:lnTo>
                  <a:pt x="228600" y="736077"/>
                </a:lnTo>
                <a:lnTo>
                  <a:pt x="228600" y="748777"/>
                </a:lnTo>
                <a:close/>
              </a:path>
              <a:path w="1162050" h="749300">
                <a:moveTo>
                  <a:pt x="139700" y="748777"/>
                </a:moveTo>
                <a:lnTo>
                  <a:pt x="88900" y="748777"/>
                </a:lnTo>
                <a:lnTo>
                  <a:pt x="88900" y="736077"/>
                </a:lnTo>
                <a:lnTo>
                  <a:pt x="139700" y="736077"/>
                </a:lnTo>
                <a:lnTo>
                  <a:pt x="139700" y="748777"/>
                </a:lnTo>
                <a:close/>
              </a:path>
              <a:path w="1162050" h="749300">
                <a:moveTo>
                  <a:pt x="50800" y="748777"/>
                </a:moveTo>
                <a:lnTo>
                  <a:pt x="0" y="748777"/>
                </a:lnTo>
                <a:lnTo>
                  <a:pt x="0" y="736077"/>
                </a:lnTo>
                <a:lnTo>
                  <a:pt x="50800" y="736077"/>
                </a:lnTo>
                <a:lnTo>
                  <a:pt x="50800" y="748777"/>
                </a:lnTo>
                <a:close/>
              </a:path>
            </a:pathLst>
          </a:custGeom>
          <a:solidFill>
            <a:srgbClr val="ED6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DC089FC-0C1D-ABEF-87EA-7246E3705EE7}"/>
              </a:ext>
            </a:extLst>
          </p:cNvPr>
          <p:cNvSpPr/>
          <p:nvPr/>
        </p:nvSpPr>
        <p:spPr>
          <a:xfrm>
            <a:off x="4488180" y="3403626"/>
            <a:ext cx="1167130" cy="341630"/>
          </a:xfrm>
          <a:custGeom>
            <a:avLst/>
            <a:gdLst/>
            <a:ahLst/>
            <a:cxnLst/>
            <a:rect l="l" t="t" r="r" b="b"/>
            <a:pathLst>
              <a:path w="1167129" h="341629">
                <a:moveTo>
                  <a:pt x="1128903" y="75677"/>
                </a:moveTo>
                <a:lnTo>
                  <a:pt x="1093388" y="46000"/>
                </a:lnTo>
                <a:lnTo>
                  <a:pt x="1091743" y="29199"/>
                </a:lnTo>
                <a:lnTo>
                  <a:pt x="1096868" y="17400"/>
                </a:lnTo>
                <a:lnTo>
                  <a:pt x="1106092" y="8054"/>
                </a:lnTo>
                <a:lnTo>
                  <a:pt x="1119007" y="1980"/>
                </a:lnTo>
                <a:lnTo>
                  <a:pt x="1135206" y="0"/>
                </a:lnTo>
                <a:lnTo>
                  <a:pt x="1147781" y="4602"/>
                </a:lnTo>
                <a:lnTo>
                  <a:pt x="1157843" y="13424"/>
                </a:lnTo>
                <a:lnTo>
                  <a:pt x="1164495" y="25820"/>
                </a:lnTo>
                <a:lnTo>
                  <a:pt x="1165321" y="31227"/>
                </a:lnTo>
                <a:lnTo>
                  <a:pt x="1128903" y="31227"/>
                </a:lnTo>
                <a:lnTo>
                  <a:pt x="1128903" y="43927"/>
                </a:lnTo>
                <a:lnTo>
                  <a:pt x="1166039" y="43927"/>
                </a:lnTo>
                <a:lnTo>
                  <a:pt x="1162941" y="54713"/>
                </a:lnTo>
                <a:lnTo>
                  <a:pt x="1154636" y="65675"/>
                </a:lnTo>
                <a:lnTo>
                  <a:pt x="1142947" y="73005"/>
                </a:lnTo>
                <a:lnTo>
                  <a:pt x="1128903" y="75677"/>
                </a:lnTo>
                <a:close/>
              </a:path>
              <a:path w="1167129" h="341629">
                <a:moveTo>
                  <a:pt x="1093185" y="43927"/>
                </a:moveTo>
                <a:lnTo>
                  <a:pt x="1078103" y="43927"/>
                </a:lnTo>
                <a:lnTo>
                  <a:pt x="1078103" y="31227"/>
                </a:lnTo>
                <a:lnTo>
                  <a:pt x="1091941" y="31227"/>
                </a:lnTo>
                <a:lnTo>
                  <a:pt x="1093185" y="43927"/>
                </a:lnTo>
                <a:close/>
              </a:path>
              <a:path w="1167129" h="341629">
                <a:moveTo>
                  <a:pt x="1166039" y="43927"/>
                </a:moveTo>
                <a:lnTo>
                  <a:pt x="1128903" y="43927"/>
                </a:lnTo>
                <a:lnTo>
                  <a:pt x="1128903" y="31227"/>
                </a:lnTo>
                <a:lnTo>
                  <a:pt x="1165321" y="31227"/>
                </a:lnTo>
                <a:lnTo>
                  <a:pt x="1166838" y="41146"/>
                </a:lnTo>
                <a:lnTo>
                  <a:pt x="1166039" y="43927"/>
                </a:lnTo>
                <a:close/>
              </a:path>
              <a:path w="1167129" h="341629">
                <a:moveTo>
                  <a:pt x="1040003" y="43927"/>
                </a:moveTo>
                <a:lnTo>
                  <a:pt x="989203" y="43927"/>
                </a:lnTo>
                <a:lnTo>
                  <a:pt x="989203" y="31227"/>
                </a:lnTo>
                <a:lnTo>
                  <a:pt x="1040003" y="31227"/>
                </a:lnTo>
                <a:lnTo>
                  <a:pt x="1040003" y="43927"/>
                </a:lnTo>
                <a:close/>
              </a:path>
              <a:path w="1167129" h="341629">
                <a:moveTo>
                  <a:pt x="951103" y="43927"/>
                </a:moveTo>
                <a:lnTo>
                  <a:pt x="900303" y="43927"/>
                </a:lnTo>
                <a:lnTo>
                  <a:pt x="900303" y="31227"/>
                </a:lnTo>
                <a:lnTo>
                  <a:pt x="951103" y="31227"/>
                </a:lnTo>
                <a:lnTo>
                  <a:pt x="951103" y="43927"/>
                </a:lnTo>
                <a:close/>
              </a:path>
              <a:path w="1167129" h="341629">
                <a:moveTo>
                  <a:pt x="862203" y="43927"/>
                </a:moveTo>
                <a:lnTo>
                  <a:pt x="811403" y="43927"/>
                </a:lnTo>
                <a:lnTo>
                  <a:pt x="811403" y="31227"/>
                </a:lnTo>
                <a:lnTo>
                  <a:pt x="862203" y="31227"/>
                </a:lnTo>
                <a:lnTo>
                  <a:pt x="862203" y="43927"/>
                </a:lnTo>
                <a:close/>
              </a:path>
              <a:path w="1167129" h="341629">
                <a:moveTo>
                  <a:pt x="773303" y="43927"/>
                </a:moveTo>
                <a:lnTo>
                  <a:pt x="722503" y="43927"/>
                </a:lnTo>
                <a:lnTo>
                  <a:pt x="722503" y="31227"/>
                </a:lnTo>
                <a:lnTo>
                  <a:pt x="773303" y="31227"/>
                </a:lnTo>
                <a:lnTo>
                  <a:pt x="773303" y="43927"/>
                </a:lnTo>
                <a:close/>
              </a:path>
              <a:path w="1167129" h="341629">
                <a:moveTo>
                  <a:pt x="684403" y="43927"/>
                </a:moveTo>
                <a:lnTo>
                  <a:pt x="633603" y="43927"/>
                </a:lnTo>
                <a:lnTo>
                  <a:pt x="633603" y="31227"/>
                </a:lnTo>
                <a:lnTo>
                  <a:pt x="684403" y="31227"/>
                </a:lnTo>
                <a:lnTo>
                  <a:pt x="684403" y="43927"/>
                </a:lnTo>
                <a:close/>
              </a:path>
              <a:path w="1167129" h="341629">
                <a:moveTo>
                  <a:pt x="595503" y="43927"/>
                </a:moveTo>
                <a:lnTo>
                  <a:pt x="544703" y="43927"/>
                </a:lnTo>
                <a:lnTo>
                  <a:pt x="544703" y="31227"/>
                </a:lnTo>
                <a:lnTo>
                  <a:pt x="595503" y="31227"/>
                </a:lnTo>
                <a:lnTo>
                  <a:pt x="595503" y="43927"/>
                </a:lnTo>
                <a:close/>
              </a:path>
              <a:path w="1167129" h="341629">
                <a:moveTo>
                  <a:pt x="522579" y="98003"/>
                </a:moveTo>
                <a:lnTo>
                  <a:pt x="509879" y="98003"/>
                </a:lnTo>
                <a:lnTo>
                  <a:pt x="509879" y="47203"/>
                </a:lnTo>
                <a:lnTo>
                  <a:pt x="522579" y="47203"/>
                </a:lnTo>
                <a:lnTo>
                  <a:pt x="522579" y="98003"/>
                </a:lnTo>
                <a:close/>
              </a:path>
              <a:path w="1167129" h="341629">
                <a:moveTo>
                  <a:pt x="522579" y="186903"/>
                </a:moveTo>
                <a:lnTo>
                  <a:pt x="509879" y="186903"/>
                </a:lnTo>
                <a:lnTo>
                  <a:pt x="509879" y="136103"/>
                </a:lnTo>
                <a:lnTo>
                  <a:pt x="522579" y="136103"/>
                </a:lnTo>
                <a:lnTo>
                  <a:pt x="522579" y="186903"/>
                </a:lnTo>
                <a:close/>
              </a:path>
              <a:path w="1167129" h="341629">
                <a:moveTo>
                  <a:pt x="522579" y="275803"/>
                </a:moveTo>
                <a:lnTo>
                  <a:pt x="509879" y="275803"/>
                </a:lnTo>
                <a:lnTo>
                  <a:pt x="509879" y="225003"/>
                </a:lnTo>
                <a:lnTo>
                  <a:pt x="522579" y="225003"/>
                </a:lnTo>
                <a:lnTo>
                  <a:pt x="522579" y="275803"/>
                </a:lnTo>
                <a:close/>
              </a:path>
              <a:path w="1167129" h="341629">
                <a:moveTo>
                  <a:pt x="509879" y="335074"/>
                </a:moveTo>
                <a:lnTo>
                  <a:pt x="509879" y="313903"/>
                </a:lnTo>
                <a:lnTo>
                  <a:pt x="522579" y="313903"/>
                </a:lnTo>
                <a:lnTo>
                  <a:pt x="522579" y="328724"/>
                </a:lnTo>
                <a:lnTo>
                  <a:pt x="516229" y="328724"/>
                </a:lnTo>
                <a:lnTo>
                  <a:pt x="509879" y="335074"/>
                </a:lnTo>
                <a:close/>
              </a:path>
              <a:path w="1167129" h="341629">
                <a:moveTo>
                  <a:pt x="522579" y="341424"/>
                </a:moveTo>
                <a:lnTo>
                  <a:pt x="486600" y="341424"/>
                </a:lnTo>
                <a:lnTo>
                  <a:pt x="486600" y="328724"/>
                </a:lnTo>
                <a:lnTo>
                  <a:pt x="509879" y="328724"/>
                </a:lnTo>
                <a:lnTo>
                  <a:pt x="509879" y="335074"/>
                </a:lnTo>
                <a:lnTo>
                  <a:pt x="522579" y="335074"/>
                </a:lnTo>
                <a:lnTo>
                  <a:pt x="522579" y="341424"/>
                </a:lnTo>
                <a:close/>
              </a:path>
              <a:path w="1167129" h="341629">
                <a:moveTo>
                  <a:pt x="522579" y="335074"/>
                </a:moveTo>
                <a:lnTo>
                  <a:pt x="509879" y="335074"/>
                </a:lnTo>
                <a:lnTo>
                  <a:pt x="516229" y="328724"/>
                </a:lnTo>
                <a:lnTo>
                  <a:pt x="522579" y="328724"/>
                </a:lnTo>
                <a:lnTo>
                  <a:pt x="522579" y="335074"/>
                </a:lnTo>
                <a:close/>
              </a:path>
              <a:path w="1167129" h="341629">
                <a:moveTo>
                  <a:pt x="448500" y="341424"/>
                </a:moveTo>
                <a:lnTo>
                  <a:pt x="397700" y="341424"/>
                </a:lnTo>
                <a:lnTo>
                  <a:pt x="397700" y="328724"/>
                </a:lnTo>
                <a:lnTo>
                  <a:pt x="448500" y="328724"/>
                </a:lnTo>
                <a:lnTo>
                  <a:pt x="448500" y="341424"/>
                </a:lnTo>
                <a:close/>
              </a:path>
              <a:path w="1167129" h="341629">
                <a:moveTo>
                  <a:pt x="359600" y="341424"/>
                </a:moveTo>
                <a:lnTo>
                  <a:pt x="308800" y="341424"/>
                </a:lnTo>
                <a:lnTo>
                  <a:pt x="308800" y="328724"/>
                </a:lnTo>
                <a:lnTo>
                  <a:pt x="359600" y="328724"/>
                </a:lnTo>
                <a:lnTo>
                  <a:pt x="359600" y="341424"/>
                </a:lnTo>
                <a:close/>
              </a:path>
              <a:path w="1167129" h="341629">
                <a:moveTo>
                  <a:pt x="270700" y="341424"/>
                </a:moveTo>
                <a:lnTo>
                  <a:pt x="219900" y="341424"/>
                </a:lnTo>
                <a:lnTo>
                  <a:pt x="219900" y="328724"/>
                </a:lnTo>
                <a:lnTo>
                  <a:pt x="270700" y="328724"/>
                </a:lnTo>
                <a:lnTo>
                  <a:pt x="270700" y="341424"/>
                </a:lnTo>
                <a:close/>
              </a:path>
              <a:path w="1167129" h="341629">
                <a:moveTo>
                  <a:pt x="181800" y="341424"/>
                </a:moveTo>
                <a:lnTo>
                  <a:pt x="131000" y="341424"/>
                </a:lnTo>
                <a:lnTo>
                  <a:pt x="131000" y="328724"/>
                </a:lnTo>
                <a:lnTo>
                  <a:pt x="181800" y="328724"/>
                </a:lnTo>
                <a:lnTo>
                  <a:pt x="181800" y="341424"/>
                </a:lnTo>
                <a:close/>
              </a:path>
              <a:path w="1167129" h="341629">
                <a:moveTo>
                  <a:pt x="92900" y="341424"/>
                </a:moveTo>
                <a:lnTo>
                  <a:pt x="42100" y="341424"/>
                </a:lnTo>
                <a:lnTo>
                  <a:pt x="42100" y="328724"/>
                </a:lnTo>
                <a:lnTo>
                  <a:pt x="92900" y="328724"/>
                </a:lnTo>
                <a:lnTo>
                  <a:pt x="92900" y="341424"/>
                </a:lnTo>
                <a:close/>
              </a:path>
              <a:path w="1167129" h="341629">
                <a:moveTo>
                  <a:pt x="4000" y="341424"/>
                </a:moveTo>
                <a:lnTo>
                  <a:pt x="0" y="341424"/>
                </a:lnTo>
                <a:lnTo>
                  <a:pt x="0" y="328724"/>
                </a:lnTo>
                <a:lnTo>
                  <a:pt x="4000" y="328724"/>
                </a:lnTo>
                <a:lnTo>
                  <a:pt x="4000" y="341424"/>
                </a:lnTo>
                <a:close/>
              </a:path>
            </a:pathLst>
          </a:custGeom>
          <a:solidFill>
            <a:srgbClr val="ED6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B24FD9B2-9C2D-D06C-D652-FB9610D5DFDB}"/>
              </a:ext>
            </a:extLst>
          </p:cNvPr>
          <p:cNvSpPr/>
          <p:nvPr/>
        </p:nvSpPr>
        <p:spPr>
          <a:xfrm>
            <a:off x="4414520" y="4404386"/>
            <a:ext cx="1231900" cy="412750"/>
          </a:xfrm>
          <a:custGeom>
            <a:avLst/>
            <a:gdLst/>
            <a:ahLst/>
            <a:cxnLst/>
            <a:rect l="l" t="t" r="r" b="b"/>
            <a:pathLst>
              <a:path w="1231900" h="412750">
                <a:moveTo>
                  <a:pt x="1193800" y="75677"/>
                </a:moveTo>
                <a:lnTo>
                  <a:pt x="1158285" y="46000"/>
                </a:lnTo>
                <a:lnTo>
                  <a:pt x="1156640" y="29199"/>
                </a:lnTo>
                <a:lnTo>
                  <a:pt x="1161765" y="17400"/>
                </a:lnTo>
                <a:lnTo>
                  <a:pt x="1170989" y="8054"/>
                </a:lnTo>
                <a:lnTo>
                  <a:pt x="1183904" y="1980"/>
                </a:lnTo>
                <a:lnTo>
                  <a:pt x="1200103" y="0"/>
                </a:lnTo>
                <a:lnTo>
                  <a:pt x="1212678" y="4602"/>
                </a:lnTo>
                <a:lnTo>
                  <a:pt x="1222740" y="13424"/>
                </a:lnTo>
                <a:lnTo>
                  <a:pt x="1229392" y="25820"/>
                </a:lnTo>
                <a:lnTo>
                  <a:pt x="1230218" y="31227"/>
                </a:lnTo>
                <a:lnTo>
                  <a:pt x="1193800" y="31227"/>
                </a:lnTo>
                <a:lnTo>
                  <a:pt x="1193800" y="43927"/>
                </a:lnTo>
                <a:lnTo>
                  <a:pt x="1230936" y="43927"/>
                </a:lnTo>
                <a:lnTo>
                  <a:pt x="1227838" y="54713"/>
                </a:lnTo>
                <a:lnTo>
                  <a:pt x="1219533" y="65675"/>
                </a:lnTo>
                <a:lnTo>
                  <a:pt x="1207844" y="73005"/>
                </a:lnTo>
                <a:lnTo>
                  <a:pt x="1193800" y="75677"/>
                </a:lnTo>
                <a:close/>
              </a:path>
              <a:path w="1231900" h="412750">
                <a:moveTo>
                  <a:pt x="1158082" y="43927"/>
                </a:moveTo>
                <a:lnTo>
                  <a:pt x="1143000" y="43927"/>
                </a:lnTo>
                <a:lnTo>
                  <a:pt x="1143000" y="31227"/>
                </a:lnTo>
                <a:lnTo>
                  <a:pt x="1156838" y="31227"/>
                </a:lnTo>
                <a:lnTo>
                  <a:pt x="1158082" y="43927"/>
                </a:lnTo>
                <a:close/>
              </a:path>
              <a:path w="1231900" h="412750">
                <a:moveTo>
                  <a:pt x="1230936" y="43927"/>
                </a:moveTo>
                <a:lnTo>
                  <a:pt x="1193800" y="43927"/>
                </a:lnTo>
                <a:lnTo>
                  <a:pt x="1193800" y="31227"/>
                </a:lnTo>
                <a:lnTo>
                  <a:pt x="1230218" y="31227"/>
                </a:lnTo>
                <a:lnTo>
                  <a:pt x="1231735" y="41146"/>
                </a:lnTo>
                <a:lnTo>
                  <a:pt x="1230936" y="43927"/>
                </a:lnTo>
                <a:close/>
              </a:path>
              <a:path w="1231900" h="412750">
                <a:moveTo>
                  <a:pt x="1104900" y="43927"/>
                </a:moveTo>
                <a:lnTo>
                  <a:pt x="1054100" y="43927"/>
                </a:lnTo>
                <a:lnTo>
                  <a:pt x="1054100" y="31227"/>
                </a:lnTo>
                <a:lnTo>
                  <a:pt x="1104900" y="31227"/>
                </a:lnTo>
                <a:lnTo>
                  <a:pt x="1104900" y="43927"/>
                </a:lnTo>
                <a:close/>
              </a:path>
              <a:path w="1231900" h="412750">
                <a:moveTo>
                  <a:pt x="1016000" y="43927"/>
                </a:moveTo>
                <a:lnTo>
                  <a:pt x="965200" y="43927"/>
                </a:lnTo>
                <a:lnTo>
                  <a:pt x="965200" y="31227"/>
                </a:lnTo>
                <a:lnTo>
                  <a:pt x="1016000" y="31227"/>
                </a:lnTo>
                <a:lnTo>
                  <a:pt x="1016000" y="43927"/>
                </a:lnTo>
                <a:close/>
              </a:path>
              <a:path w="1231900" h="412750">
                <a:moveTo>
                  <a:pt x="927100" y="43927"/>
                </a:moveTo>
                <a:lnTo>
                  <a:pt x="876300" y="43927"/>
                </a:lnTo>
                <a:lnTo>
                  <a:pt x="876300" y="31227"/>
                </a:lnTo>
                <a:lnTo>
                  <a:pt x="927100" y="31227"/>
                </a:lnTo>
                <a:lnTo>
                  <a:pt x="927100" y="43927"/>
                </a:lnTo>
                <a:close/>
              </a:path>
              <a:path w="1231900" h="412750">
                <a:moveTo>
                  <a:pt x="838200" y="43927"/>
                </a:moveTo>
                <a:lnTo>
                  <a:pt x="787400" y="43927"/>
                </a:lnTo>
                <a:lnTo>
                  <a:pt x="787400" y="31227"/>
                </a:lnTo>
                <a:lnTo>
                  <a:pt x="838200" y="31227"/>
                </a:lnTo>
                <a:lnTo>
                  <a:pt x="838200" y="43927"/>
                </a:lnTo>
                <a:close/>
              </a:path>
              <a:path w="1231900" h="412750">
                <a:moveTo>
                  <a:pt x="749300" y="43927"/>
                </a:moveTo>
                <a:lnTo>
                  <a:pt x="698500" y="43927"/>
                </a:lnTo>
                <a:lnTo>
                  <a:pt x="698500" y="31227"/>
                </a:lnTo>
                <a:lnTo>
                  <a:pt x="749300" y="31227"/>
                </a:lnTo>
                <a:lnTo>
                  <a:pt x="749300" y="43927"/>
                </a:lnTo>
                <a:close/>
              </a:path>
              <a:path w="1231900" h="412750">
                <a:moveTo>
                  <a:pt x="660400" y="43927"/>
                </a:moveTo>
                <a:lnTo>
                  <a:pt x="609600" y="43927"/>
                </a:lnTo>
                <a:lnTo>
                  <a:pt x="609600" y="31227"/>
                </a:lnTo>
                <a:lnTo>
                  <a:pt x="660400" y="31227"/>
                </a:lnTo>
                <a:lnTo>
                  <a:pt x="660400" y="43927"/>
                </a:lnTo>
                <a:close/>
              </a:path>
              <a:path w="1231900" h="412750">
                <a:moveTo>
                  <a:pt x="593725" y="104252"/>
                </a:moveTo>
                <a:lnTo>
                  <a:pt x="581025" y="104252"/>
                </a:lnTo>
                <a:lnTo>
                  <a:pt x="581025" y="53452"/>
                </a:lnTo>
                <a:lnTo>
                  <a:pt x="593725" y="53452"/>
                </a:lnTo>
                <a:lnTo>
                  <a:pt x="593725" y="104252"/>
                </a:lnTo>
                <a:close/>
              </a:path>
              <a:path w="1231900" h="412750">
                <a:moveTo>
                  <a:pt x="593725" y="193152"/>
                </a:moveTo>
                <a:lnTo>
                  <a:pt x="581025" y="193152"/>
                </a:lnTo>
                <a:lnTo>
                  <a:pt x="581025" y="142352"/>
                </a:lnTo>
                <a:lnTo>
                  <a:pt x="593725" y="142352"/>
                </a:lnTo>
                <a:lnTo>
                  <a:pt x="593725" y="193152"/>
                </a:lnTo>
                <a:close/>
              </a:path>
              <a:path w="1231900" h="412750">
                <a:moveTo>
                  <a:pt x="593725" y="282052"/>
                </a:moveTo>
                <a:lnTo>
                  <a:pt x="581025" y="282052"/>
                </a:lnTo>
                <a:lnTo>
                  <a:pt x="581025" y="231252"/>
                </a:lnTo>
                <a:lnTo>
                  <a:pt x="593725" y="231252"/>
                </a:lnTo>
                <a:lnTo>
                  <a:pt x="593725" y="282052"/>
                </a:lnTo>
                <a:close/>
              </a:path>
              <a:path w="1231900" h="412750">
                <a:moveTo>
                  <a:pt x="593725" y="370952"/>
                </a:moveTo>
                <a:lnTo>
                  <a:pt x="581025" y="370952"/>
                </a:lnTo>
                <a:lnTo>
                  <a:pt x="581025" y="320152"/>
                </a:lnTo>
                <a:lnTo>
                  <a:pt x="593725" y="320152"/>
                </a:lnTo>
                <a:lnTo>
                  <a:pt x="593725" y="370952"/>
                </a:lnTo>
                <a:close/>
              </a:path>
              <a:path w="1231900" h="412750">
                <a:moveTo>
                  <a:pt x="584200" y="412227"/>
                </a:moveTo>
                <a:lnTo>
                  <a:pt x="533400" y="412227"/>
                </a:lnTo>
                <a:lnTo>
                  <a:pt x="533400" y="399527"/>
                </a:lnTo>
                <a:lnTo>
                  <a:pt x="584200" y="399527"/>
                </a:lnTo>
                <a:lnTo>
                  <a:pt x="584200" y="412227"/>
                </a:lnTo>
                <a:close/>
              </a:path>
              <a:path w="1231900" h="412750">
                <a:moveTo>
                  <a:pt x="495300" y="412227"/>
                </a:moveTo>
                <a:lnTo>
                  <a:pt x="444500" y="412227"/>
                </a:lnTo>
                <a:lnTo>
                  <a:pt x="444500" y="399527"/>
                </a:lnTo>
                <a:lnTo>
                  <a:pt x="495300" y="399527"/>
                </a:lnTo>
                <a:lnTo>
                  <a:pt x="495300" y="412227"/>
                </a:lnTo>
                <a:close/>
              </a:path>
              <a:path w="1231900" h="412750">
                <a:moveTo>
                  <a:pt x="406400" y="412227"/>
                </a:moveTo>
                <a:lnTo>
                  <a:pt x="355600" y="412227"/>
                </a:lnTo>
                <a:lnTo>
                  <a:pt x="355600" y="399527"/>
                </a:lnTo>
                <a:lnTo>
                  <a:pt x="406400" y="399527"/>
                </a:lnTo>
                <a:lnTo>
                  <a:pt x="406400" y="412227"/>
                </a:lnTo>
                <a:close/>
              </a:path>
              <a:path w="1231900" h="412750">
                <a:moveTo>
                  <a:pt x="317500" y="412227"/>
                </a:moveTo>
                <a:lnTo>
                  <a:pt x="266700" y="412227"/>
                </a:lnTo>
                <a:lnTo>
                  <a:pt x="266700" y="399527"/>
                </a:lnTo>
                <a:lnTo>
                  <a:pt x="317500" y="399527"/>
                </a:lnTo>
                <a:lnTo>
                  <a:pt x="317500" y="412227"/>
                </a:lnTo>
                <a:close/>
              </a:path>
              <a:path w="1231900" h="412750">
                <a:moveTo>
                  <a:pt x="228600" y="412227"/>
                </a:moveTo>
                <a:lnTo>
                  <a:pt x="177800" y="412227"/>
                </a:lnTo>
                <a:lnTo>
                  <a:pt x="177800" y="399527"/>
                </a:lnTo>
                <a:lnTo>
                  <a:pt x="228600" y="399527"/>
                </a:lnTo>
                <a:lnTo>
                  <a:pt x="228600" y="412227"/>
                </a:lnTo>
                <a:close/>
              </a:path>
              <a:path w="1231900" h="412750">
                <a:moveTo>
                  <a:pt x="139700" y="412227"/>
                </a:moveTo>
                <a:lnTo>
                  <a:pt x="88900" y="412227"/>
                </a:lnTo>
                <a:lnTo>
                  <a:pt x="88900" y="399527"/>
                </a:lnTo>
                <a:lnTo>
                  <a:pt x="139700" y="399527"/>
                </a:lnTo>
                <a:lnTo>
                  <a:pt x="139700" y="412227"/>
                </a:lnTo>
                <a:close/>
              </a:path>
              <a:path w="1231900" h="412750">
                <a:moveTo>
                  <a:pt x="50800" y="412227"/>
                </a:moveTo>
                <a:lnTo>
                  <a:pt x="0" y="412227"/>
                </a:lnTo>
                <a:lnTo>
                  <a:pt x="0" y="399527"/>
                </a:lnTo>
                <a:lnTo>
                  <a:pt x="50800" y="399527"/>
                </a:lnTo>
                <a:lnTo>
                  <a:pt x="50800" y="412227"/>
                </a:lnTo>
                <a:close/>
              </a:path>
            </a:pathLst>
          </a:custGeom>
          <a:solidFill>
            <a:srgbClr val="ED6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73E0DB05-B963-0D98-0E0E-71FA16780FFB}"/>
              </a:ext>
            </a:extLst>
          </p:cNvPr>
          <p:cNvSpPr/>
          <p:nvPr/>
        </p:nvSpPr>
        <p:spPr>
          <a:xfrm>
            <a:off x="1249680" y="2027581"/>
            <a:ext cx="3659505" cy="2284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BEE7F0E3-BF87-8A57-53EF-D5D182AEDF34}"/>
              </a:ext>
            </a:extLst>
          </p:cNvPr>
          <p:cNvSpPr/>
          <p:nvPr/>
        </p:nvSpPr>
        <p:spPr>
          <a:xfrm>
            <a:off x="2870200" y="1479576"/>
            <a:ext cx="2049145" cy="187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F6C5D79D-7BC6-1ED7-A601-6436B77A9128}"/>
              </a:ext>
            </a:extLst>
          </p:cNvPr>
          <p:cNvSpPr/>
          <p:nvPr/>
        </p:nvSpPr>
        <p:spPr>
          <a:xfrm>
            <a:off x="2413000" y="3194711"/>
            <a:ext cx="2441575" cy="1531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6307CBD-C296-3FCE-AB73-ECEDCD67C65A}"/>
              </a:ext>
            </a:extLst>
          </p:cNvPr>
          <p:cNvSpPr/>
          <p:nvPr/>
        </p:nvSpPr>
        <p:spPr>
          <a:xfrm>
            <a:off x="3402330" y="2613686"/>
            <a:ext cx="1459230" cy="1443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4C9DD481-7994-4D4E-016C-2E395A27CAA4}"/>
              </a:ext>
            </a:extLst>
          </p:cNvPr>
          <p:cNvSpPr/>
          <p:nvPr/>
        </p:nvSpPr>
        <p:spPr>
          <a:xfrm>
            <a:off x="3944620" y="3748431"/>
            <a:ext cx="850265" cy="1623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405642A4-65EC-BBA5-3810-4632994B76A4}"/>
              </a:ext>
            </a:extLst>
          </p:cNvPr>
          <p:cNvSpPr/>
          <p:nvPr/>
        </p:nvSpPr>
        <p:spPr>
          <a:xfrm>
            <a:off x="666750" y="1455446"/>
            <a:ext cx="2510155" cy="2858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53684499-4217-3E6B-C6F3-DEF4C4F33FC2}"/>
              </a:ext>
            </a:extLst>
          </p:cNvPr>
          <p:cNvSpPr/>
          <p:nvPr/>
        </p:nvSpPr>
        <p:spPr>
          <a:xfrm>
            <a:off x="1827530" y="2598446"/>
            <a:ext cx="1882140" cy="2136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F16E76C-6ACB-B69C-2018-8E35E07CCDBC}"/>
              </a:ext>
            </a:extLst>
          </p:cNvPr>
          <p:cNvSpPr/>
          <p:nvPr/>
        </p:nvSpPr>
        <p:spPr>
          <a:xfrm>
            <a:off x="2775585" y="3505861"/>
            <a:ext cx="320675" cy="239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770E4352-46BE-64A5-0344-49AB219D2E86}"/>
              </a:ext>
            </a:extLst>
          </p:cNvPr>
          <p:cNvSpPr/>
          <p:nvPr/>
        </p:nvSpPr>
        <p:spPr>
          <a:xfrm>
            <a:off x="2932113" y="3714750"/>
            <a:ext cx="1811020" cy="17818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8C5F9505-60F2-6498-29E6-031D42DCBB71}"/>
              </a:ext>
            </a:extLst>
          </p:cNvPr>
          <p:cNvSpPr/>
          <p:nvPr/>
        </p:nvSpPr>
        <p:spPr>
          <a:xfrm>
            <a:off x="1902460" y="2764816"/>
            <a:ext cx="319405" cy="2393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30">
            <a:extLst>
              <a:ext uri="{FF2B5EF4-FFF2-40B4-BE49-F238E27FC236}">
                <a16:creationId xmlns:a16="http://schemas.microsoft.com/office/drawing/2014/main" id="{00AE5224-94D4-D26C-AF4A-F9E124DC9B2C}"/>
              </a:ext>
            </a:extLst>
          </p:cNvPr>
          <p:cNvSpPr/>
          <p:nvPr/>
        </p:nvSpPr>
        <p:spPr>
          <a:xfrm>
            <a:off x="5594985" y="2571776"/>
            <a:ext cx="40640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25161" y="43019"/>
                </a:moveTo>
                <a:lnTo>
                  <a:pt x="10290" y="39581"/>
                </a:lnTo>
                <a:lnTo>
                  <a:pt x="1610" y="30317"/>
                </a:lnTo>
                <a:lnTo>
                  <a:pt x="0" y="21488"/>
                </a:lnTo>
                <a:lnTo>
                  <a:pt x="3627" y="8139"/>
                </a:lnTo>
                <a:lnTo>
                  <a:pt x="14079" y="0"/>
                </a:lnTo>
                <a:lnTo>
                  <a:pt x="30662" y="2115"/>
                </a:lnTo>
                <a:lnTo>
                  <a:pt x="40629" y="9779"/>
                </a:lnTo>
                <a:lnTo>
                  <a:pt x="40312" y="27441"/>
                </a:lnTo>
                <a:lnTo>
                  <a:pt x="34557" y="38328"/>
                </a:lnTo>
                <a:lnTo>
                  <a:pt x="25161" y="43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">
            <a:extLst>
              <a:ext uri="{FF2B5EF4-FFF2-40B4-BE49-F238E27FC236}">
                <a16:creationId xmlns:a16="http://schemas.microsoft.com/office/drawing/2014/main" id="{6ED8E0C3-09B2-3DA6-FA8D-5AD5284E1106}"/>
              </a:ext>
            </a:extLst>
          </p:cNvPr>
          <p:cNvSpPr/>
          <p:nvPr/>
        </p:nvSpPr>
        <p:spPr>
          <a:xfrm>
            <a:off x="5594985" y="3378861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79">
                <a:moveTo>
                  <a:pt x="24986" y="43177"/>
                </a:moveTo>
                <a:lnTo>
                  <a:pt x="10332" y="39739"/>
                </a:lnTo>
                <a:lnTo>
                  <a:pt x="1680" y="30372"/>
                </a:lnTo>
                <a:lnTo>
                  <a:pt x="0" y="20994"/>
                </a:lnTo>
                <a:lnTo>
                  <a:pt x="3730" y="7986"/>
                </a:lnTo>
                <a:lnTo>
                  <a:pt x="14431" y="0"/>
                </a:lnTo>
                <a:lnTo>
                  <a:pt x="30890" y="2259"/>
                </a:lnTo>
                <a:lnTo>
                  <a:pt x="40765" y="10093"/>
                </a:lnTo>
                <a:lnTo>
                  <a:pt x="40340" y="27716"/>
                </a:lnTo>
                <a:lnTo>
                  <a:pt x="34479" y="38556"/>
                </a:lnTo>
                <a:lnTo>
                  <a:pt x="24986" y="431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id="{CBAB994F-E46E-9D1F-315D-A14D3EA19AC8}"/>
              </a:ext>
            </a:extLst>
          </p:cNvPr>
          <p:cNvSpPr/>
          <p:nvPr/>
        </p:nvSpPr>
        <p:spPr>
          <a:xfrm>
            <a:off x="5594985" y="4198646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79">
                <a:moveTo>
                  <a:pt x="24978" y="43187"/>
                </a:moveTo>
                <a:lnTo>
                  <a:pt x="10337" y="39746"/>
                </a:lnTo>
                <a:lnTo>
                  <a:pt x="1686" y="30373"/>
                </a:lnTo>
                <a:lnTo>
                  <a:pt x="0" y="20965"/>
                </a:lnTo>
                <a:lnTo>
                  <a:pt x="3736" y="7972"/>
                </a:lnTo>
                <a:lnTo>
                  <a:pt x="14452" y="0"/>
                </a:lnTo>
                <a:lnTo>
                  <a:pt x="30904" y="2266"/>
                </a:lnTo>
                <a:lnTo>
                  <a:pt x="40774" y="10108"/>
                </a:lnTo>
                <a:lnTo>
                  <a:pt x="40342" y="27725"/>
                </a:lnTo>
                <a:lnTo>
                  <a:pt x="34475" y="38565"/>
                </a:lnTo>
                <a:lnTo>
                  <a:pt x="24978" y="43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F9B75B9-731B-6AA9-67D2-6B8B9B376123}"/>
              </a:ext>
            </a:extLst>
          </p:cNvPr>
          <p:cNvSpPr/>
          <p:nvPr/>
        </p:nvSpPr>
        <p:spPr>
          <a:xfrm>
            <a:off x="5655310" y="1979321"/>
            <a:ext cx="1274445" cy="523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6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联世界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737CC4F-1697-021B-5C50-81D59172CEC3}"/>
              </a:ext>
            </a:extLst>
          </p:cNvPr>
          <p:cNvSpPr/>
          <p:nvPr/>
        </p:nvSpPr>
        <p:spPr>
          <a:xfrm>
            <a:off x="0" y="5567045"/>
            <a:ext cx="12192000" cy="129266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00" b="1" dirty="0">
                <a:solidFill>
                  <a:schemeClr val="bg1"/>
                </a:solidFill>
              </a:rPr>
              <a:t>秉承人类命运共同体理念，面向“一带一路”建设需求，</a:t>
            </a:r>
            <a:endParaRPr lang="en-US" altLang="zh-CN" sz="26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600" b="1" dirty="0">
                <a:solidFill>
                  <a:schemeClr val="bg1"/>
                </a:solidFill>
              </a:rPr>
              <a:t>培养国际土木工程拔尖人才，打造全球影响力土木教育新高地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D963E224-33A6-9ED6-1EA5-1969D1EE2089}"/>
              </a:ext>
            </a:extLst>
          </p:cNvPr>
          <p:cNvSpPr/>
          <p:nvPr/>
        </p:nvSpPr>
        <p:spPr>
          <a:xfrm>
            <a:off x="3671570" y="4432326"/>
            <a:ext cx="290830" cy="2406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0847DCB-EFAE-195D-DB4E-374F58621AED}"/>
              </a:ext>
            </a:extLst>
          </p:cNvPr>
          <p:cNvSpPr/>
          <p:nvPr/>
        </p:nvSpPr>
        <p:spPr>
          <a:xfrm>
            <a:off x="2766241" y="786485"/>
            <a:ext cx="8231741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zh-CN" altLang="en-US" sz="2800" b="1" spc="-80" dirty="0">
                <a:solidFill>
                  <a:srgbClr val="002060"/>
                </a:solidFill>
                <a:latin typeface="+mj-ea"/>
              </a:rPr>
              <a:t>上海交通大学土木工程国际学位项目（全英文授课）</a:t>
            </a:r>
          </a:p>
        </p:txBody>
      </p:sp>
    </p:spTree>
    <p:extLst>
      <p:ext uri="{BB962C8B-B14F-4D97-AF65-F5344CB8AC3E}">
        <p14:creationId xmlns:p14="http://schemas.microsoft.com/office/powerpoint/2010/main" val="146135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29186-836C-E940-A1A8-97D9C6A04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A22DA66-1730-C8A4-63AF-0B791A3C29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项目建设背景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88278E-D1FE-0FC5-407A-0A10FE38C3E6}"/>
              </a:ext>
            </a:extLst>
          </p:cNvPr>
          <p:cNvSpPr/>
          <p:nvPr/>
        </p:nvSpPr>
        <p:spPr>
          <a:xfrm>
            <a:off x="4485986" y="1551905"/>
            <a:ext cx="6998335" cy="3424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000" b="1" dirty="0">
                <a:latin typeface="+mj-ea"/>
                <a:ea typeface="+mj-ea"/>
              </a:rPr>
              <a:t>2024</a:t>
            </a:r>
            <a:r>
              <a:rPr lang="zh-CN" altLang="en-US" sz="2000" b="1" dirty="0">
                <a:latin typeface="+mj-ea"/>
                <a:ea typeface="+mj-ea"/>
              </a:rPr>
              <a:t>年</a:t>
            </a:r>
            <a:r>
              <a:rPr lang="en-US" altLang="zh-CN" sz="2000" b="1" dirty="0">
                <a:latin typeface="+mj-ea"/>
                <a:ea typeface="+mj-ea"/>
              </a:rPr>
              <a:t>9</a:t>
            </a:r>
            <a:r>
              <a:rPr lang="zh-CN" altLang="en-US" sz="2000" b="1" dirty="0">
                <a:latin typeface="+mj-ea"/>
                <a:ea typeface="+mj-ea"/>
              </a:rPr>
              <a:t>月</a:t>
            </a:r>
            <a:r>
              <a:rPr lang="en-US" altLang="zh-CN" sz="2000" b="1" dirty="0">
                <a:latin typeface="+mj-ea"/>
                <a:ea typeface="+mj-ea"/>
              </a:rPr>
              <a:t>9</a:t>
            </a:r>
            <a:r>
              <a:rPr lang="zh-CN" altLang="en-US" sz="2000" b="1" dirty="0">
                <a:latin typeface="+mj-ea"/>
                <a:ea typeface="+mj-ea"/>
              </a:rPr>
              <a:t>日至</a:t>
            </a:r>
            <a:r>
              <a:rPr lang="en-US" altLang="zh-CN" sz="2000" b="1" dirty="0">
                <a:latin typeface="+mj-ea"/>
                <a:ea typeface="+mj-ea"/>
              </a:rPr>
              <a:t>10</a:t>
            </a:r>
            <a:r>
              <a:rPr lang="zh-CN" altLang="en-US" sz="2000" b="1" dirty="0">
                <a:latin typeface="+mj-ea"/>
                <a:ea typeface="+mj-ea"/>
              </a:rPr>
              <a:t>日，全国教育大会在北京召开。中共中央总书记、国家主席、中央军委主席习近平出席会议并发表重要讲话。提出“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建设具有全球影响力的重要教育中心</a:t>
            </a:r>
            <a:r>
              <a:rPr lang="zh-CN" altLang="en-US" sz="2000" b="1" dirty="0">
                <a:latin typeface="+mj-ea"/>
                <a:ea typeface="+mj-ea"/>
              </a:rPr>
              <a:t>”。明确要求，要深入推动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教育对外开放</a:t>
            </a:r>
            <a:r>
              <a:rPr lang="zh-CN" altLang="en-US" sz="2000" b="1" dirty="0">
                <a:latin typeface="+mj-ea"/>
                <a:ea typeface="+mj-ea"/>
              </a:rPr>
              <a:t>，统筹“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引进来</a:t>
            </a:r>
            <a:r>
              <a:rPr lang="zh-CN" altLang="en-US" sz="2000" b="1" dirty="0">
                <a:latin typeface="+mj-ea"/>
                <a:ea typeface="+mj-ea"/>
              </a:rPr>
              <a:t>”和“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走出去</a:t>
            </a:r>
            <a:r>
              <a:rPr lang="zh-CN" altLang="en-US" sz="2000" b="1" dirty="0">
                <a:latin typeface="+mj-ea"/>
                <a:ea typeface="+mj-ea"/>
              </a:rPr>
              <a:t>”，不断提升教育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国际影响力</a:t>
            </a:r>
            <a:r>
              <a:rPr lang="zh-CN" altLang="en-US" sz="2000" b="1" dirty="0">
                <a:latin typeface="+mj-ea"/>
                <a:ea typeface="+mj-ea"/>
              </a:rPr>
              <a:t>、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竞争力</a:t>
            </a:r>
            <a:r>
              <a:rPr lang="zh-CN" altLang="en-US" sz="2000" b="1" dirty="0">
                <a:latin typeface="+mj-ea"/>
                <a:ea typeface="+mj-ea"/>
              </a:rPr>
              <a:t>和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话语权</a:t>
            </a:r>
            <a:r>
              <a:rPr lang="zh-CN" altLang="en-US" sz="2000" b="1" dirty="0">
                <a:latin typeface="+mj-ea"/>
                <a:ea typeface="+mj-ea"/>
              </a:rPr>
              <a:t>，更好服务推动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构建人类命运共同体</a:t>
            </a:r>
            <a:r>
              <a:rPr lang="zh-CN" altLang="en-US" sz="2000" b="1" dirty="0">
                <a:latin typeface="+mj-ea"/>
                <a:ea typeface="+mj-ea"/>
              </a:rPr>
              <a:t>。</a:t>
            </a:r>
            <a:endParaRPr lang="en-US" altLang="zh-CN" sz="2000" b="1" dirty="0">
              <a:latin typeface="+mj-ea"/>
              <a:ea typeface="+mj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4582258-4116-F1F1-2C94-C417CF8BFCA9}"/>
              </a:ext>
            </a:extLst>
          </p:cNvPr>
          <p:cNvSpPr txBox="1"/>
          <p:nvPr/>
        </p:nvSpPr>
        <p:spPr>
          <a:xfrm>
            <a:off x="566131" y="5281127"/>
            <a:ext cx="10918190" cy="1278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土木工程</a:t>
            </a:r>
            <a:r>
              <a:rPr lang="zh-CN" altLang="en-US" sz="2400" b="1" dirty="0"/>
              <a:t>作为基础设施互联互通的核心学科，</a:t>
            </a:r>
            <a:endParaRPr lang="en-US" altLang="zh-CN" sz="2400" b="1" dirty="0"/>
          </a:p>
          <a:p>
            <a:pPr indent="457200" algn="ctr">
              <a:lnSpc>
                <a:spcPct val="150000"/>
              </a:lnSpc>
            </a:pPr>
            <a:r>
              <a:rPr lang="zh-CN" altLang="en-US" sz="2400" b="1" dirty="0"/>
              <a:t>是中国 </a:t>
            </a:r>
            <a:r>
              <a:rPr lang="zh-CN" altLang="en-US" sz="2400" b="1" dirty="0">
                <a:solidFill>
                  <a:srgbClr val="C00000"/>
                </a:solidFill>
              </a:rPr>
              <a:t>“基建出海”</a:t>
            </a:r>
            <a:r>
              <a:rPr lang="zh-CN" altLang="en-US" sz="2400" b="1" dirty="0"/>
              <a:t>与</a:t>
            </a:r>
            <a:r>
              <a:rPr lang="zh-CN" altLang="en-US" sz="2400" b="1" dirty="0">
                <a:solidFill>
                  <a:srgbClr val="C00000"/>
                </a:solidFill>
              </a:rPr>
              <a:t>“教育出海”</a:t>
            </a:r>
            <a:r>
              <a:rPr lang="zh-CN" altLang="en-US" sz="2400" b="1" dirty="0"/>
              <a:t>融合发展的重要突破口。</a:t>
            </a:r>
            <a:endParaRPr lang="en-US" altLang="zh-CN" sz="2400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CEB1506-8BD0-BA81-3C9B-435A4D34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1" y="1551905"/>
            <a:ext cx="3815715" cy="34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29186-836C-E940-A1A8-97D9C6A04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A22DA66-1730-C8A4-63AF-0B791A3C29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战略重要性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4E2A60-660C-44FA-9302-4A5F498E4F1E}"/>
              </a:ext>
            </a:extLst>
          </p:cNvPr>
          <p:cNvSpPr/>
          <p:nvPr/>
        </p:nvSpPr>
        <p:spPr>
          <a:xfrm>
            <a:off x="3126090" y="1132612"/>
            <a:ext cx="6186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zh-CN" altLang="en-US" sz="3200" b="1" spc="-80" dirty="0">
                <a:solidFill>
                  <a:srgbClr val="455575"/>
                </a:solidFill>
                <a:latin typeface="+mj-ea"/>
              </a:rPr>
              <a:t>建筑业发挥对外经济</a:t>
            </a:r>
            <a:r>
              <a:rPr lang="zh-CN" altLang="en-US" sz="3200" b="1" spc="-80" dirty="0">
                <a:solidFill>
                  <a:srgbClr val="C00000"/>
                </a:solidFill>
                <a:latin typeface="+mj-ea"/>
              </a:rPr>
              <a:t>“助推”</a:t>
            </a:r>
            <a:r>
              <a:rPr lang="zh-CN" altLang="en-US" sz="3200" b="1" spc="-80" dirty="0">
                <a:solidFill>
                  <a:srgbClr val="455575"/>
                </a:solidFill>
                <a:latin typeface="+mj-ea"/>
              </a:rPr>
              <a:t>作用</a:t>
            </a:r>
          </a:p>
        </p:txBody>
      </p:sp>
      <p:sp>
        <p:nvSpPr>
          <p:cNvPr id="7" name="AutoShape 2" descr="图片">
            <a:extLst>
              <a:ext uri="{FF2B5EF4-FFF2-40B4-BE49-F238E27FC236}">
                <a16:creationId xmlns:a16="http://schemas.microsoft.com/office/drawing/2014/main" id="{F36734D0-B92B-40D9-BF5E-D59A0B45CD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6845" y="32397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D2E7815-4E4F-4E09-886A-0C13E53E8C3B}"/>
              </a:ext>
            </a:extLst>
          </p:cNvPr>
          <p:cNvSpPr txBox="1"/>
          <p:nvPr/>
        </p:nvSpPr>
        <p:spPr>
          <a:xfrm>
            <a:off x="434395" y="5751443"/>
            <a:ext cx="11135043" cy="829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lvl="0" indent="457200" algn="ctr">
              <a:lnSpc>
                <a:spcPct val="150000"/>
              </a:lnSpc>
              <a:buClrTx/>
              <a:buSzTx/>
              <a:buFontTx/>
            </a:pPr>
            <a:r>
              <a:rPr lang="zh-CN" altLang="en-US" sz="3200" b="1" spc="-80" dirty="0">
                <a:solidFill>
                  <a:srgbClr val="455575"/>
                </a:solidFill>
                <a:latin typeface="+mj-ea"/>
                <a:sym typeface="+mn-ea"/>
              </a:rPr>
              <a:t>万亿级基建市场的</a:t>
            </a:r>
            <a:r>
              <a:rPr lang="zh-CN" altLang="en-US" sz="3200" b="1" spc="-80" dirty="0">
                <a:solidFill>
                  <a:srgbClr val="C00000"/>
                </a:solidFill>
                <a:latin typeface="+mj-ea"/>
                <a:sym typeface="+mn-ea"/>
              </a:rPr>
              <a:t>“人才缺口”</a:t>
            </a:r>
          </a:p>
        </p:txBody>
      </p:sp>
      <p:sp>
        <p:nvSpPr>
          <p:cNvPr id="9" name="任意多边形: 形状 43">
            <a:extLst>
              <a:ext uri="{FF2B5EF4-FFF2-40B4-BE49-F238E27FC236}">
                <a16:creationId xmlns:a16="http://schemas.microsoft.com/office/drawing/2014/main" id="{9BB884EE-3CE0-4E19-970C-7CC7000009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66258" y="3843675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9000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63500" dist="38100" dir="8100000" algn="tr" rotWithShape="0">
              <a:schemeClr val="accent1">
                <a:alpha val="20000"/>
              </a:schemeClr>
            </a:outerShdw>
          </a:effectLst>
        </p:spPr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5D21299-D621-48B4-BAFB-9F115C01E4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10983" y="2409210"/>
            <a:ext cx="299720" cy="29972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25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BC8EFEA-553F-42A5-BA38-7502CE6170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3705598" y="2503825"/>
            <a:ext cx="109855" cy="109855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EACD7F8-7AB2-4CF9-8F90-786873034460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3761478" y="2709565"/>
            <a:ext cx="14605" cy="1818640"/>
          </a:xfrm>
          <a:prstGeom prst="line">
            <a:avLst/>
          </a:prstGeom>
          <a:ln w="31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0D6EEEF-26ED-453E-916E-5F10E66F92F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4395" y="1995190"/>
            <a:ext cx="3177540" cy="7962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2024</a:t>
            </a:r>
            <a:r>
              <a:rPr lang="zh-CN" altLang="en-US" sz="2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年我国建筑企业对外承包完成营业额</a:t>
            </a:r>
          </a:p>
        </p:txBody>
      </p:sp>
      <p:sp>
        <p:nvSpPr>
          <p:cNvPr id="14" name="任意多边形: 形状 44">
            <a:extLst>
              <a:ext uri="{FF2B5EF4-FFF2-40B4-BE49-F238E27FC236}">
                <a16:creationId xmlns:a16="http://schemas.microsoft.com/office/drawing/2014/main" id="{2BF1B4E6-21BD-445F-8CAD-3F9E963C8EC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62618" y="3923685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90000">
                <a:schemeClr val="accent2">
                  <a:lumMod val="60000"/>
                  <a:lumOff val="40000"/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635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41BD71F-E997-4163-9533-D3877C60D92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16233" y="2409210"/>
            <a:ext cx="299720" cy="299720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25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36CDC87-0ED2-4952-9AAC-10201F2825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5400000">
            <a:off x="7610848" y="2503825"/>
            <a:ext cx="109855" cy="109855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9E3B2E4-E2E9-4BE3-98E1-C2AF144BF2B1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7666093" y="2709565"/>
            <a:ext cx="14605" cy="1818640"/>
          </a:xfrm>
          <a:prstGeom prst="line">
            <a:avLst/>
          </a:prstGeom>
          <a:ln w="31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C8B6D53F-31C2-4F86-A028-F16782D1363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591423" y="1532910"/>
            <a:ext cx="2755265" cy="1258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2024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年完成营业额增长率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A079971-82A5-41A7-89CC-AFEF2EDA5B0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591423" y="2884190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增长率为</a:t>
            </a:r>
            <a:r>
              <a:rPr lang="en-US" altLang="zh-CN" sz="19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3.14%</a:t>
            </a:r>
            <a:r>
              <a: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</a:p>
        </p:txBody>
      </p:sp>
      <p:sp>
        <p:nvSpPr>
          <p:cNvPr id="20" name="任意多边形: 形状 45">
            <a:extLst>
              <a:ext uri="{FF2B5EF4-FFF2-40B4-BE49-F238E27FC236}">
                <a16:creationId xmlns:a16="http://schemas.microsoft.com/office/drawing/2014/main" id="{B48BE00C-18BE-4EDC-B9E2-F7F618CC2A6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119608" y="3923685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100000"/>
                </a:schemeClr>
              </a:gs>
              <a:gs pos="10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635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D63358E-4D1D-40E4-8EE2-6A298BEAE2B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1365603" y="2399050"/>
            <a:ext cx="299720" cy="29972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25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97771CD-280C-48AE-ACEF-94FDDEDF1F3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5400000">
            <a:off x="11459583" y="2493030"/>
            <a:ext cx="109855" cy="109855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CF2173B-584C-401B-8CB5-6B8352EACC1F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11515463" y="2698770"/>
            <a:ext cx="14605" cy="1828800"/>
          </a:xfrm>
          <a:prstGeom prst="line">
            <a:avLst/>
          </a:prstGeom>
          <a:ln w="31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E92EE5CD-C84A-4021-B11A-41DAEE8AB02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435713" y="1532910"/>
            <a:ext cx="2755265" cy="1258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中国内地</a:t>
            </a:r>
            <a:r>
              <a:rPr lang="en-US" altLang="zh-CN" sz="2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81</a:t>
            </a:r>
            <a:r>
              <a:rPr lang="zh-CN" altLang="en-US" sz="2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家企业入选</a:t>
            </a:r>
            <a:r>
              <a:rPr lang="en-US" altLang="zh-CN" sz="2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ENR250</a:t>
            </a:r>
            <a:r>
              <a:rPr lang="zh-CN" altLang="en-US" sz="2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强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DDECCF-EB2F-4D1F-B403-D55D4C5EC0D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435713" y="2884190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海外营收占比</a:t>
            </a:r>
            <a:r>
              <a:rPr lang="en-US" altLang="zh-CN" sz="19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25%</a:t>
            </a:r>
            <a:r>
              <a: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D9577CA-312A-4C18-A512-A602432EFAD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31893" y="2884190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达到</a:t>
            </a:r>
            <a:r>
              <a:rPr lang="en-US" altLang="zh-CN" sz="19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1659.7</a:t>
            </a:r>
            <a:r>
              <a:rPr lang="zh-CN" altLang="en-US" sz="19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亿</a:t>
            </a:r>
            <a:r>
              <a: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美元，“</a:t>
            </a:r>
            <a:r>
              <a:rPr lang="zh-CN" altLang="en-US" sz="19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一带一路“占比超</a:t>
            </a:r>
            <a:r>
              <a:rPr lang="en-US" altLang="zh-CN" sz="19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50%</a:t>
            </a:r>
            <a:r>
              <a: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6523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3D7B2D6-F86D-CE41-143A-9D7937F4E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项目意义</a:t>
            </a:r>
          </a:p>
        </p:txBody>
      </p:sp>
      <p:sp>
        <p:nvSpPr>
          <p:cNvPr id="4" name="Text 22">
            <a:extLst>
              <a:ext uri="{FF2B5EF4-FFF2-40B4-BE49-F238E27FC236}">
                <a16:creationId xmlns:a16="http://schemas.microsoft.com/office/drawing/2014/main" id="{2EA71209-F728-9FA7-BF6D-22A738EEA4D1}"/>
              </a:ext>
            </a:extLst>
          </p:cNvPr>
          <p:cNvSpPr/>
          <p:nvPr/>
        </p:nvSpPr>
        <p:spPr>
          <a:xfrm rot="8100000">
            <a:off x="737195" y="4071991"/>
            <a:ext cx="329699" cy="3663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+mn-ea"/>
              <a:ea typeface="+mn-ea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E58DC46-1AFB-A57D-00D4-225279177B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8740" y="2022052"/>
            <a:ext cx="2800384" cy="3992682"/>
          </a:xfrm>
          <a:prstGeom prst="roundRect">
            <a:avLst>
              <a:gd name="adj" fmla="val 7796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8043BCCD-0C08-52ED-337E-F9387E8E57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630" y="3306656"/>
            <a:ext cx="2565069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服务</a:t>
            </a:r>
            <a:r>
              <a:rPr lang="en-GB" altLang="zh-CN" sz="2400" b="1" dirty="0">
                <a:latin typeface="+mj-ea"/>
                <a:ea typeface="+mj-ea"/>
              </a:rPr>
              <a:t>“</a:t>
            </a:r>
            <a:r>
              <a:rPr lang="zh-CN" altLang="zh-CN" sz="2400" b="1" dirty="0">
                <a:latin typeface="+mj-ea"/>
                <a:ea typeface="+mj-ea"/>
              </a:rPr>
              <a:t>一带一路</a:t>
            </a:r>
            <a:r>
              <a:rPr lang="en-GB" altLang="zh-CN" sz="2400" b="1" dirty="0">
                <a:latin typeface="+mj-ea"/>
                <a:ea typeface="+mj-ea"/>
              </a:rPr>
              <a:t>”</a:t>
            </a:r>
            <a:r>
              <a:rPr lang="zh-CN" altLang="zh-CN" sz="2400" b="1" dirty="0">
                <a:latin typeface="+mj-ea"/>
                <a:ea typeface="+mj-ea"/>
              </a:rPr>
              <a:t>倡议</a:t>
            </a:r>
            <a:r>
              <a:rPr lang="zh-CN" altLang="en-US" sz="2400" dirty="0">
                <a:latin typeface="+mj-ea"/>
                <a:ea typeface="+mj-ea"/>
              </a:rPr>
              <a:t>，基础设施硬联通与人才软联通</a:t>
            </a:r>
            <a:r>
              <a:rPr lang="zh-CN" altLang="en-US" sz="2800" dirty="0">
                <a:solidFill>
                  <a:srgbClr val="2C3741"/>
                </a:solidFill>
                <a:latin typeface="+mj-ea"/>
                <a:ea typeface="+mj-ea"/>
                <a:cs typeface="MiSans" pitchFamily="34" charset="-120"/>
              </a:rPr>
              <a:t>。</a:t>
            </a: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54F6CC13-954B-4743-AA18-057E69FD07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4630" y="2792049"/>
            <a:ext cx="24787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服务国家战略</a:t>
            </a: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48929147-E0EF-CF39-E493-7A3B7863FA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10330" y="1658832"/>
            <a:ext cx="696431" cy="723356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F3A5883E-2EF2-DD72-A00F-1E21DB76C7C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71024" y="1763513"/>
            <a:ext cx="5755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Shape 10">
            <a:extLst>
              <a:ext uri="{FF2B5EF4-FFF2-40B4-BE49-F238E27FC236}">
                <a16:creationId xmlns:a16="http://schemas.microsoft.com/office/drawing/2014/main" id="{09B36CB3-52DE-2615-C0C3-7B78C87BF13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88740" y="2022051"/>
            <a:ext cx="2719888" cy="3992681"/>
          </a:xfrm>
          <a:prstGeom prst="roundRect">
            <a:avLst>
              <a:gd name="adj" fmla="val 7796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8A2DF328-BDE9-8AB2-5949-AAFC8E11F8A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58989" y="3349201"/>
            <a:ext cx="2438229" cy="1688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解决“走出去”企业</a:t>
            </a:r>
            <a:r>
              <a:rPr lang="zh-CN" altLang="en-US" sz="2400" b="1" dirty="0"/>
              <a:t>“</a:t>
            </a:r>
            <a:r>
              <a:rPr lang="zh-CN" altLang="zh-CN" sz="2400" b="1" dirty="0"/>
              <a:t>本地化人才</a:t>
            </a:r>
            <a:r>
              <a:rPr lang="zh-CN" altLang="en-US" sz="2400" b="1" dirty="0"/>
              <a:t>荒” </a:t>
            </a:r>
            <a:r>
              <a:rPr lang="zh-CN" altLang="zh-CN" sz="2400" b="1" dirty="0"/>
              <a:t>问题</a:t>
            </a:r>
            <a:r>
              <a:rPr lang="zh-CN" altLang="en-US" sz="2400" dirty="0"/>
              <a:t>。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11F7F388-1740-80AF-F36F-51711F0EB2C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58990" y="2792306"/>
            <a:ext cx="24544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支撑产业出海</a:t>
            </a: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0082E055-7CA1-2AC5-F219-61DBEF38924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85851" y="1658831"/>
            <a:ext cx="696431" cy="723357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4" name="Text 15">
            <a:extLst>
              <a:ext uri="{FF2B5EF4-FFF2-40B4-BE49-F238E27FC236}">
                <a16:creationId xmlns:a16="http://schemas.microsoft.com/office/drawing/2014/main" id="{0FE1440E-B0A1-9D79-1B43-474671595C7B}"/>
              </a:ext>
            </a:extLst>
          </p:cNvPr>
          <p:cNvSpPr/>
          <p:nvPr/>
        </p:nvSpPr>
        <p:spPr>
          <a:xfrm>
            <a:off x="4485851" y="1658831"/>
            <a:ext cx="696431" cy="9048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1587EE79-E4C9-4B63-86C0-E36D03E6D01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546030" y="1752627"/>
            <a:ext cx="5755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400" dirty="0"/>
          </a:p>
        </p:txBody>
      </p:sp>
      <p:sp>
        <p:nvSpPr>
          <p:cNvPr id="16" name="Shape 17">
            <a:extLst>
              <a:ext uri="{FF2B5EF4-FFF2-40B4-BE49-F238E27FC236}">
                <a16:creationId xmlns:a16="http://schemas.microsoft.com/office/drawing/2014/main" id="{9B42BA84-E578-4645-0337-58505334D4F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2140" y="2022052"/>
            <a:ext cx="2695994" cy="3992680"/>
          </a:xfrm>
          <a:prstGeom prst="roundRect">
            <a:avLst>
              <a:gd name="adj" fmla="val 7796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17" name="Text 19">
            <a:extLst>
              <a:ext uri="{FF2B5EF4-FFF2-40B4-BE49-F238E27FC236}">
                <a16:creationId xmlns:a16="http://schemas.microsoft.com/office/drawing/2014/main" id="{F014D9ED-E04F-FFDE-A83A-DFA20F46285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358066" y="3349201"/>
            <a:ext cx="252742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/>
              <a:t>输出</a:t>
            </a:r>
            <a:r>
              <a:rPr lang="zh-CN" altLang="zh-CN" sz="2400" b="1" dirty="0"/>
              <a:t>优质教育资源</a:t>
            </a:r>
            <a:r>
              <a:rPr lang="zh-CN" altLang="zh-CN" sz="2400" dirty="0"/>
              <a:t>，</a:t>
            </a:r>
            <a:r>
              <a:rPr lang="zh-CN" altLang="en-US" sz="2400" dirty="0"/>
              <a:t>掌握</a:t>
            </a:r>
            <a:r>
              <a:rPr lang="zh-CN" altLang="zh-CN" sz="2400" dirty="0"/>
              <a:t>工程教育话语权</a:t>
            </a:r>
            <a:r>
              <a:rPr lang="zh-CN" altLang="en-US" sz="2800" dirty="0">
                <a:sym typeface="+mn-ea"/>
              </a:rPr>
              <a:t>。</a:t>
            </a:r>
            <a:endParaRPr lang="zh-CN" altLang="en-US" sz="2800" dirty="0">
              <a:solidFill>
                <a:srgbClr val="2C374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Text 20">
            <a:extLst>
              <a:ext uri="{FF2B5EF4-FFF2-40B4-BE49-F238E27FC236}">
                <a16:creationId xmlns:a16="http://schemas.microsoft.com/office/drawing/2014/main" id="{EF0087AA-3F3B-0B98-B5CE-7667764E68C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262140" y="2793576"/>
            <a:ext cx="269599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提升教育影响</a:t>
            </a:r>
          </a:p>
        </p:txBody>
      </p:sp>
      <p:sp>
        <p:nvSpPr>
          <p:cNvPr id="19" name="Shape 21">
            <a:extLst>
              <a:ext uri="{FF2B5EF4-FFF2-40B4-BE49-F238E27FC236}">
                <a16:creationId xmlns:a16="http://schemas.microsoft.com/office/drawing/2014/main" id="{E8AB61EA-E728-228E-248C-5DE04C2AD11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335356" y="1658831"/>
            <a:ext cx="696431" cy="723357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0" name="Text 23">
            <a:extLst>
              <a:ext uri="{FF2B5EF4-FFF2-40B4-BE49-F238E27FC236}">
                <a16:creationId xmlns:a16="http://schemas.microsoft.com/office/drawing/2014/main" id="{BCD78BF3-05D1-259A-814C-B7BAC084CEE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395535" y="1752627"/>
            <a:ext cx="5755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400" dirty="0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904FE110-6E1B-0AF7-8611-9A07F27B007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105003" y="2012742"/>
            <a:ext cx="2684941" cy="3992680"/>
          </a:xfrm>
          <a:prstGeom prst="roundRect">
            <a:avLst>
              <a:gd name="adj" fmla="val 7796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221A3AAB-0028-45D5-0562-F63C7D174F7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203121" y="3339891"/>
            <a:ext cx="2367814" cy="16890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dirty="0"/>
              <a:t>吸引</a:t>
            </a:r>
            <a:r>
              <a:rPr lang="zh-CN" altLang="en-US" sz="2400" b="1" dirty="0"/>
              <a:t>全球优质生源</a:t>
            </a:r>
            <a:r>
              <a:rPr lang="zh-CN" altLang="zh-CN" sz="2400" dirty="0"/>
              <a:t>，</a:t>
            </a:r>
            <a:r>
              <a:rPr lang="zh-CN" altLang="en-US" sz="2400" dirty="0"/>
              <a:t>推动师资与教学</a:t>
            </a:r>
            <a:r>
              <a:rPr lang="zh-CN" altLang="zh-CN" sz="2400" dirty="0"/>
              <a:t>国际化</a:t>
            </a:r>
            <a:r>
              <a:rPr lang="zh-CN" altLang="en-US" sz="2400" dirty="0"/>
              <a:t>。</a:t>
            </a:r>
            <a:endParaRPr lang="zh-CN" altLang="en-US" sz="2800" dirty="0">
              <a:solidFill>
                <a:srgbClr val="2C374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B10E49A4-0D09-01FD-DCFD-AA5AE4F75D1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111645" y="2784266"/>
            <a:ext cx="267829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优化国际生态</a:t>
            </a:r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3985D480-443E-6B0D-EC43-0067C424DB5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0200020" y="1649521"/>
            <a:ext cx="696431" cy="723357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D233393A-8970-883D-F002-BB4C7A7FE37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0260199" y="1743317"/>
            <a:ext cx="5755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280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DB2FD7E-281C-D3B4-809D-E3404EFEC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项目总体目标</a:t>
            </a:r>
          </a:p>
        </p:txBody>
      </p:sp>
      <p:sp>
        <p:nvSpPr>
          <p:cNvPr id="4" name="Text 22">
            <a:extLst>
              <a:ext uri="{FF2B5EF4-FFF2-40B4-BE49-F238E27FC236}">
                <a16:creationId xmlns:a16="http://schemas.microsoft.com/office/drawing/2014/main" id="{868F645C-644F-0B19-FBDA-304400C1AB09}"/>
              </a:ext>
            </a:extLst>
          </p:cNvPr>
          <p:cNvSpPr/>
          <p:nvPr/>
        </p:nvSpPr>
        <p:spPr>
          <a:xfrm rot="8100000">
            <a:off x="1140778" y="4010577"/>
            <a:ext cx="407035" cy="3663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+mn-ea"/>
              <a:ea typeface="+mn-ea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B9199978-56AA-E03B-07FC-0D707DBE5C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7007" y="1960638"/>
            <a:ext cx="3457257" cy="3992682"/>
          </a:xfrm>
          <a:prstGeom prst="roundRect">
            <a:avLst>
              <a:gd name="adj" fmla="val 7796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13AC8020-3116-934D-7C7F-5B70E266A2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7735" y="3245242"/>
            <a:ext cx="3166745" cy="1938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2C3741"/>
                </a:solidFill>
                <a:latin typeface="+mn-ea"/>
                <a:ea typeface="+mn-ea"/>
                <a:cs typeface="MiSans" pitchFamily="34" charset="-120"/>
              </a:rPr>
              <a:t>建设国际一流、特色鲜明的土木工程国际学生培养体系，打造</a:t>
            </a:r>
            <a:r>
              <a:rPr lang="zh-CN" altLang="en-US" sz="2000" b="1" dirty="0">
                <a:solidFill>
                  <a:srgbClr val="2C3741"/>
                </a:solidFill>
                <a:latin typeface="+mn-ea"/>
                <a:ea typeface="+mn-ea"/>
                <a:cs typeface="MiSans" pitchFamily="34" charset="-120"/>
              </a:rPr>
              <a:t>土木工程国际教育品牌</a:t>
            </a:r>
            <a:r>
              <a:rPr lang="zh-CN" altLang="en-US" sz="2000" dirty="0">
                <a:solidFill>
                  <a:srgbClr val="2C3741"/>
                </a:solidFill>
                <a:latin typeface="+mn-ea"/>
                <a:ea typeface="+mn-ea"/>
                <a:cs typeface="MiSans" pitchFamily="34" charset="-120"/>
              </a:rPr>
              <a:t>项目。</a:t>
            </a: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7EF6B0B5-CE48-A73A-F27D-AC946B8AF8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59592" y="2730635"/>
            <a:ext cx="282829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品牌打造</a:t>
            </a: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059FC7C8-F8E3-5506-45B6-80E21F1E5C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95264" y="1597417"/>
            <a:ext cx="859790" cy="904875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CD83462C-4982-161B-DA7A-4395A9DFA5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70194" y="1789187"/>
            <a:ext cx="710565" cy="425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0" name="Shape 10">
            <a:extLst>
              <a:ext uri="{FF2B5EF4-FFF2-40B4-BE49-F238E27FC236}">
                <a16:creationId xmlns:a16="http://schemas.microsoft.com/office/drawing/2014/main" id="{DC7D1E99-CC5B-1A75-DDC6-7894ACAA680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24469" y="1960637"/>
            <a:ext cx="3147695" cy="3992681"/>
          </a:xfrm>
          <a:prstGeom prst="roundRect">
            <a:avLst>
              <a:gd name="adj" fmla="val 7796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71F120A3-F944-BC4D-1988-00A396C42D2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784725" y="3287787"/>
            <a:ext cx="2692400" cy="1476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sym typeface="+mn-ea"/>
              </a:rPr>
              <a:t>培养具备国际竞争力与工程创新力的</a:t>
            </a:r>
            <a:r>
              <a:rPr lang="zh-CN" altLang="en-US" sz="2000" b="1" dirty="0">
                <a:sym typeface="+mn-ea"/>
              </a:rPr>
              <a:t>拔尖人才。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969D80CC-D0B2-D525-99AC-535DEF173E7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26399" y="2730892"/>
            <a:ext cx="282829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人才培养</a:t>
            </a: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5C2D5D86-3B9D-DD04-BE6E-8CFA305E4B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68739" y="1597417"/>
            <a:ext cx="859790" cy="904875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4" name="Text 15">
            <a:extLst>
              <a:ext uri="{FF2B5EF4-FFF2-40B4-BE49-F238E27FC236}">
                <a16:creationId xmlns:a16="http://schemas.microsoft.com/office/drawing/2014/main" id="{D3DDDD87-2EE7-B627-BCA3-F3F61DE33C2B}"/>
              </a:ext>
            </a:extLst>
          </p:cNvPr>
          <p:cNvSpPr/>
          <p:nvPr/>
        </p:nvSpPr>
        <p:spPr>
          <a:xfrm>
            <a:off x="5768739" y="1597417"/>
            <a:ext cx="859790" cy="9048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93DB5C4B-64D3-6C33-78DE-4138D598288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843034" y="1789187"/>
            <a:ext cx="710565" cy="425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6" name="Shape 17">
            <a:extLst>
              <a:ext uri="{FF2B5EF4-FFF2-40B4-BE49-F238E27FC236}">
                <a16:creationId xmlns:a16="http://schemas.microsoft.com/office/drawing/2014/main" id="{F2813877-7489-B151-BD9C-52405D7F5D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42369" y="1960638"/>
            <a:ext cx="3147695" cy="3992680"/>
          </a:xfrm>
          <a:prstGeom prst="roundRect">
            <a:avLst>
              <a:gd name="adj" fmla="val 7796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17" name="Text 19">
            <a:extLst>
              <a:ext uri="{FF2B5EF4-FFF2-40B4-BE49-F238E27FC236}">
                <a16:creationId xmlns:a16="http://schemas.microsoft.com/office/drawing/2014/main" id="{08A942AC-11D9-B40E-1DC4-11CE6E8EDE4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302625" y="3287787"/>
            <a:ext cx="2692400" cy="1476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sym typeface="+mn-ea"/>
              </a:rPr>
              <a:t>服务</a:t>
            </a:r>
            <a:r>
              <a:rPr lang="zh-CN" altLang="en-US" sz="2000" b="1" dirty="0">
                <a:sym typeface="+mn-ea"/>
              </a:rPr>
              <a:t>教育出海、产教融合</a:t>
            </a:r>
            <a:r>
              <a:rPr lang="zh-CN" altLang="en-US" sz="2000" dirty="0">
                <a:sym typeface="+mn-ea"/>
              </a:rPr>
              <a:t>和</a:t>
            </a:r>
            <a:r>
              <a:rPr lang="zh-CN" altLang="en-US" sz="2000" b="1" dirty="0">
                <a:sym typeface="+mn-ea"/>
              </a:rPr>
              <a:t>中国标准全球化</a:t>
            </a:r>
            <a:r>
              <a:rPr lang="zh-CN" altLang="en-US" sz="2000" dirty="0">
                <a:sym typeface="+mn-ea"/>
              </a:rPr>
              <a:t>等国家战略。</a:t>
            </a:r>
            <a:endParaRPr lang="zh-CN" altLang="en-US" sz="2000" dirty="0">
              <a:solidFill>
                <a:srgbClr val="2C374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Text 20">
            <a:extLst>
              <a:ext uri="{FF2B5EF4-FFF2-40B4-BE49-F238E27FC236}">
                <a16:creationId xmlns:a16="http://schemas.microsoft.com/office/drawing/2014/main" id="{A3A2E1E8-4737-8DBB-4BB1-33925EC0823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302389" y="2732162"/>
            <a:ext cx="282829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iSans" pitchFamily="34" charset="-120"/>
              </a:rPr>
              <a:t>战略服务</a:t>
            </a:r>
          </a:p>
        </p:txBody>
      </p:sp>
      <p:sp>
        <p:nvSpPr>
          <p:cNvPr id="19" name="Shape 21">
            <a:extLst>
              <a:ext uri="{FF2B5EF4-FFF2-40B4-BE49-F238E27FC236}">
                <a16:creationId xmlns:a16="http://schemas.microsoft.com/office/drawing/2014/main" id="{27D3C005-A875-364B-04E7-B7C4DF971BD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286639" y="1597417"/>
            <a:ext cx="859790" cy="904875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0" name="Text 23">
            <a:extLst>
              <a:ext uri="{FF2B5EF4-FFF2-40B4-BE49-F238E27FC236}">
                <a16:creationId xmlns:a16="http://schemas.microsoft.com/office/drawing/2014/main" id="{0E0C8419-37A0-3E53-2EF7-377CF4A74D8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360934" y="1789187"/>
            <a:ext cx="710565" cy="425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75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AA88A-47BF-CF2A-CF2F-7D8ADFF3C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占位符 95" descr="图片包含 天空, 泰迪熊, 熊, 建筑物&#10;&#10;自动生成的说明">
            <a:extLst>
              <a:ext uri="{FF2B5EF4-FFF2-40B4-BE49-F238E27FC236}">
                <a16:creationId xmlns:a16="http://schemas.microsoft.com/office/drawing/2014/main" id="{F56E8273-7503-DAC3-3D3E-3B6259495C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8"/>
          <a:srcRect l="18816" r="18816"/>
          <a:stretch>
            <a:fillRect/>
          </a:stretch>
        </p:blipFill>
        <p:spPr>
          <a:noFill/>
          <a:ln>
            <a:noFill/>
          </a:ln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53B63ED9-3641-676D-E838-4B09D9B1F6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75388" y="1181100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项目介绍</a:t>
            </a:r>
          </a:p>
        </p:txBody>
      </p:sp>
      <p:grpSp>
        <p:nvGrpSpPr>
          <p:cNvPr id="19459" name="组合 74">
            <a:extLst>
              <a:ext uri="{FF2B5EF4-FFF2-40B4-BE49-F238E27FC236}">
                <a16:creationId xmlns:a16="http://schemas.microsoft.com/office/drawing/2014/main" id="{786CEB35-F4BA-0542-634C-5A200520FAB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345113" y="1181100"/>
            <a:ext cx="720725" cy="719138"/>
            <a:chOff x="5412150" y="1180600"/>
            <a:chExt cx="720000" cy="72000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66036DC-7199-FB2A-54D9-1A1AC0627E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12150" y="118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1</a:t>
              </a:r>
              <a:endParaRPr lang="zh-CN" altLang="en-US" sz="3200" b="1" strike="noStrike" noProof="1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04568561-ABCF-A011-734A-994B18FD6B9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12150" y="181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2" name="组合 73">
            <a:extLst>
              <a:ext uri="{FF2B5EF4-FFF2-40B4-BE49-F238E27FC236}">
                <a16:creationId xmlns:a16="http://schemas.microsoft.com/office/drawing/2014/main" id="{645EFB97-A2AA-7AC1-8100-634A5573CEE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45113" y="2260600"/>
            <a:ext cx="720725" cy="720725"/>
            <a:chOff x="5412150" y="2260600"/>
            <a:chExt cx="720000" cy="72000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62CA39C-C32B-22FE-A015-D735D3B7975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12150" y="226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2</a:t>
              </a:r>
              <a:endParaRPr lang="zh-CN" altLang="en-US" sz="3200" b="1" strike="noStrike" noProof="1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4F3130C7-26FA-69B9-04B5-B2730F396E2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12150" y="289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5" name="组合 72">
            <a:extLst>
              <a:ext uri="{FF2B5EF4-FFF2-40B4-BE49-F238E27FC236}">
                <a16:creationId xmlns:a16="http://schemas.microsoft.com/office/drawing/2014/main" id="{41C46A10-0863-FE08-3BD1-896F119E73F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345113" y="3340100"/>
            <a:ext cx="720725" cy="720725"/>
            <a:chOff x="5412150" y="3340600"/>
            <a:chExt cx="720000" cy="720000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5EBE433-E889-C52A-225C-4361C397977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412150" y="334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3</a:t>
              </a:r>
              <a:endParaRPr lang="zh-CN" altLang="en-US" sz="3200" b="1" strike="noStrike" noProof="1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915D6B7C-6A15-F556-F0C6-27F9120DF77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12150" y="397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468" name="组合 75">
            <a:extLst>
              <a:ext uri="{FF2B5EF4-FFF2-40B4-BE49-F238E27FC236}">
                <a16:creationId xmlns:a16="http://schemas.microsoft.com/office/drawing/2014/main" id="{26D1F08E-5844-1D7D-645F-4677460602B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345113" y="4421188"/>
            <a:ext cx="720725" cy="719137"/>
            <a:chOff x="5412150" y="4420600"/>
            <a:chExt cx="720000" cy="72000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34E9768E-01B1-3C48-7985-423F621FCCD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12150" y="4420600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3200" b="1" strike="noStrike" noProof="1"/>
                <a:t>4</a:t>
              </a:r>
              <a:endParaRPr lang="zh-CN" altLang="en-US" sz="3200" b="1" strike="noStrike" noProof="1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B3EBA90-D7B7-231E-764D-BC7412C773A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12150" y="5050600"/>
              <a:ext cx="720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5E8FDE87-6A7C-B7DA-9C5D-9A78586F6A9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75388" y="22606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accent2"/>
                </a:solidFill>
              </a:rPr>
              <a:t>培养方案</a:t>
            </a:r>
            <a:endParaRPr lang="zh-CN" sz="2800" b="1" strike="noStrike" noProof="1">
              <a:solidFill>
                <a:schemeClr val="accent2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300DC32-E4C3-4E37-9321-D8474D4BB25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75388" y="3340100"/>
            <a:ext cx="467201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项目亮点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AFF2E245-5665-CB2E-A9B3-5B7F6F68368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75388" y="4421188"/>
            <a:ext cx="4672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招生政策</a:t>
            </a:r>
            <a:endParaRPr lang="zh-CN" sz="2800" b="1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93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QzZTUxNTBlYmNiMWQ0Zjk5NzM4N2ZiOTk5Y2UwZjMifQ=="/>
  <p:tag name="RESOURCE_RECORD_KEY" val="{&quot;70&quot;:[3318321,3320067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9844881889764,&quot;left&quot;:56.10645669291339,&quot;top&quot;:127.75,&quot;width&quot;:826.2249606299214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069_1*l_h_i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0.899999976158142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069_1*l_h_i*1_1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069_1*l_h_i*1_1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1069_1*l_h_i*1_1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5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069_1*l_h_a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069_1*l_h_i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gradient&quot;:[{&quot;brightness&quot;:0.4000000059604645,&quot;colorType&quot;:1,&quot;foreColorIndex&quot;:6,&quot;pos&quot;:0.899999976158142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069_1*l_h_i*1_2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069_1*l_h_i*1_2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solid&quot;:{&quot;brightness&quot;:0,&quot;colorType&quot;:1,&quot;foreColorIndex&quot;:6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1069_1*l_h_i*1_2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6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069_1*l_h_a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69_1*l_h_f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添加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069_1*l_h_i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gradient&quot;:[{&quot;brightness&quot;:0.4000000059604645,&quot;colorType&quot;:1,&quot;foreColorIndex&quot;:7,&quot;pos&quot;:1,&quot;transparency&quot;:0},{&quot;brightness&quot;:0,&quot;colorType&quot;:1,&quot;foreColorIndex&quot;:7,&quot;pos&quot;:0.10000000149011612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069_1*l_h_i*1_3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069_1*l_h_i*1_3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solid&quot;:{&quot;brightness&quot;:0,&quot;colorType&quot;:1,&quot;foreColorIndex&quot;:7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1069_1*l_h_i*1_3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7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069_1*l_h_a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069_1*l_h_f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24.5,&quot;top&quot;:123.59999389648438,&quot;width&quot;:885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069_1*l_h_f*1_1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PRESET_TEXT" val="单击此处输入你的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46.95001220703125,&quot;top&quot;:148.79999389648438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8344881889764,&quot;left&quot;:56.10645669291339,&quot;top&quot;:105.9,&quot;width&quot;:832.8749606299214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3.21102362204726,&quot;left&quot;:420.87503937007875,&quot;top&quot;:92.96062992125984,&quot;width&quot;:441.12496062992125}"/>
</p:tagLst>
</file>

<file path=ppt/theme/theme1.xml><?xml version="1.0" encoding="utf-8"?>
<a:theme xmlns:a="http://schemas.openxmlformats.org/drawingml/2006/main" name="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1494</Words>
  <Application>Microsoft Office PowerPoint</Application>
  <PresentationFormat>宽屏</PresentationFormat>
  <Paragraphs>210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MiSans</vt:lpstr>
      <vt:lpstr>Noto Sans SC</vt:lpstr>
      <vt:lpstr>等线</vt:lpstr>
      <vt:lpstr>微软雅黑</vt:lpstr>
      <vt:lpstr>Arial</vt:lpstr>
      <vt:lpstr>Segoe UI</vt:lpstr>
      <vt:lpstr>Times New Roman</vt:lpstr>
      <vt:lpstr>Wingdings</vt:lpstr>
      <vt:lpstr>Office 主题​​</vt:lpstr>
      <vt:lpstr>2_Office 主题​​</vt:lpstr>
      <vt:lpstr>智建未来、标准出海：土木工程本科国际学位项目 以土筑基，以木育林，以智联界              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一 李</dc:creator>
  <cp:lastModifiedBy>Jian Yang</cp:lastModifiedBy>
  <cp:revision>487</cp:revision>
  <dcterms:created xsi:type="dcterms:W3CDTF">2019-01-23T14:14:00Z</dcterms:created>
  <dcterms:modified xsi:type="dcterms:W3CDTF">2026-03-08T05:17:23Z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744CF357DB374BF2957C98B65387D19A_13</vt:lpwstr>
  </property>
  <property fmtid="{D5CDD505-2E9C-101B-9397-08002B2CF9AE}" pid="3" name="KSOProductBuildVer">
    <vt:lpwstr>2052-12.1.0.20305</vt:lpwstr>
  </property>
</Properties>
</file>