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3"/>
  </p:notesMasterIdLst>
  <p:sldIdLst>
    <p:sldId id="343" r:id="rId2"/>
    <p:sldId id="327" r:id="rId3"/>
    <p:sldId id="326" r:id="rId4"/>
    <p:sldId id="346" r:id="rId5"/>
    <p:sldId id="314" r:id="rId6"/>
    <p:sldId id="315" r:id="rId7"/>
    <p:sldId id="312" r:id="rId8"/>
    <p:sldId id="310" r:id="rId9"/>
    <p:sldId id="316" r:id="rId10"/>
    <p:sldId id="317" r:id="rId11"/>
    <p:sldId id="349" r:id="rId12"/>
    <p:sldId id="350" r:id="rId13"/>
    <p:sldId id="351" r:id="rId14"/>
    <p:sldId id="352" r:id="rId15"/>
    <p:sldId id="300" r:id="rId16"/>
    <p:sldId id="313" r:id="rId17"/>
    <p:sldId id="353" r:id="rId18"/>
    <p:sldId id="334" r:id="rId19"/>
    <p:sldId id="330" r:id="rId20"/>
    <p:sldId id="321" r:id="rId21"/>
    <p:sldId id="356" r:id="rId22"/>
    <p:sldId id="325" r:id="rId23"/>
    <p:sldId id="355" r:id="rId24"/>
    <p:sldId id="357" r:id="rId25"/>
    <p:sldId id="358" r:id="rId26"/>
    <p:sldId id="354" r:id="rId27"/>
    <p:sldId id="359" r:id="rId28"/>
    <p:sldId id="304" r:id="rId29"/>
    <p:sldId id="322" r:id="rId30"/>
    <p:sldId id="323" r:id="rId31"/>
    <p:sldId id="324" r:id="rId32"/>
    <p:sldId id="307" r:id="rId33"/>
    <p:sldId id="360" r:id="rId34"/>
    <p:sldId id="361" r:id="rId35"/>
    <p:sldId id="362" r:id="rId36"/>
    <p:sldId id="363" r:id="rId37"/>
    <p:sldId id="336" r:id="rId38"/>
    <p:sldId id="337" r:id="rId39"/>
    <p:sldId id="338" r:id="rId40"/>
    <p:sldId id="339" r:id="rId41"/>
    <p:sldId id="277" r:id="rId42"/>
  </p:sldIdLst>
  <p:sldSz cx="12192000" cy="6858000"/>
  <p:notesSz cx="6858000" cy="9144000"/>
  <p:embeddedFontLst>
    <p:embeddedFont>
      <p:font typeface="微软雅黑" panose="020B0503020204020204" pitchFamily="34" charset="-122"/>
      <p:regular r:id="rId44"/>
      <p:bold r:id="rId45"/>
    </p:embeddedFont>
    <p:embeddedFont>
      <p:font typeface="Roboto" panose="02000000000000000000" pitchFamily="2" charset="0"/>
      <p:regular r:id="rId46"/>
      <p:bold r:id="rId47"/>
      <p:italic r:id="rId48"/>
      <p:boldItalic r:id="rId49"/>
    </p:embeddedFont>
    <p:embeddedFont>
      <p:font typeface="AaKaiTi" panose="02000500000000000000" pitchFamily="2" charset="-128"/>
      <p:regular r:id="rId50"/>
    </p:embeddedFont>
    <p:embeddedFont>
      <p:font typeface="宋体" panose="02010600030101010101" pitchFamily="2" charset="-122"/>
      <p:regular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等线" panose="020B0604020202020204" charset="-122"/>
      <p:regular r:id="rId56"/>
      <p:bold r:id="rId57"/>
    </p:embeddedFont>
    <p:embeddedFont>
      <p:font typeface="Arial Black" panose="020B0A04020102020204" pitchFamily="34" charset="0"/>
      <p:bold r:id="rId5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6E7A"/>
    <a:srgbClr val="99B2DF"/>
    <a:srgbClr val="38A2FA"/>
    <a:srgbClr val="3872DD"/>
    <a:srgbClr val="FD99E4"/>
    <a:srgbClr val="394BC7"/>
    <a:srgbClr val="394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5" autoAdjust="0"/>
    <p:restoredTop sz="94704" autoAdjust="0"/>
  </p:normalViewPr>
  <p:slideViewPr>
    <p:cSldViewPr snapToGrid="0">
      <p:cViewPr varScale="1">
        <p:scale>
          <a:sx n="155" d="100"/>
          <a:sy n="155" d="100"/>
        </p:scale>
        <p:origin x="33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DF940-32C3-4E8E-B199-2E9A016B13D2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AF921-BE38-49CC-A689-94DEBD2464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84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AF921-BE38-49CC-A689-94DEBD24642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897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AF921-BE38-49CC-A689-94DEBD246420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6AAC-A755-4DA8-9578-0CFEA2BB9474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C82C-319E-47AB-9D8E-91812D526A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6AAC-A755-4DA8-9578-0CFEA2BB9474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C82C-319E-47AB-9D8E-91812D526A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6AAC-A755-4DA8-9578-0CFEA2BB9474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C82C-319E-47AB-9D8E-91812D526A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6AAC-A755-4DA8-9578-0CFEA2BB9474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C82C-319E-47AB-9D8E-91812D526A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6AAC-A755-4DA8-9578-0CFEA2BB9474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C82C-319E-47AB-9D8E-91812D526A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6AAC-A755-4DA8-9578-0CFEA2BB9474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C82C-319E-47AB-9D8E-91812D526A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6AAC-A755-4DA8-9578-0CFEA2BB9474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C82C-319E-47AB-9D8E-91812D526A7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89430" y="6438745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6AAC-A755-4DA8-9578-0CFEA2BB9474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C82C-319E-47AB-9D8E-91812D526A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6AAC-A755-4DA8-9578-0CFEA2BB9474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C82C-319E-47AB-9D8E-91812D526A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6AAC-A755-4DA8-9578-0CFEA2BB9474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C82C-319E-47AB-9D8E-91812D526A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6AAC-A755-4DA8-9578-0CFEA2BB9474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C82C-319E-47AB-9D8E-91812D526A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06AAC-A755-4DA8-9578-0CFEA2BB9474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C82C-319E-47AB-9D8E-91812D526A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eet.google.com/ufn-kvmh-dd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>
            <a:off x="292956" y="352153"/>
            <a:ext cx="1066034" cy="1066034"/>
          </a:xfrm>
          <a:prstGeom prst="ellipse">
            <a:avLst/>
          </a:prstGeom>
          <a:solidFill>
            <a:srgbClr val="FFABE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34963" y="2324232"/>
            <a:ext cx="45719" cy="45719"/>
          </a:xfrm>
          <a:prstGeom prst="ellipse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34963" y="1957114"/>
            <a:ext cx="45719" cy="45719"/>
          </a:xfrm>
          <a:prstGeom prst="ellipse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34963" y="1584002"/>
            <a:ext cx="45719" cy="45719"/>
          </a:xfrm>
          <a:prstGeom prst="ellipse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1643519" y="1775751"/>
            <a:ext cx="1096962" cy="1096962"/>
          </a:xfrm>
          <a:prstGeom prst="ellipse">
            <a:avLst/>
          </a:prstGeom>
          <a:solidFill>
            <a:srgbClr val="36AD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646318" y="6202680"/>
            <a:ext cx="1768876" cy="1768876"/>
          </a:xfrm>
          <a:prstGeom prst="ellipse">
            <a:avLst/>
          </a:prstGeom>
          <a:solidFill>
            <a:srgbClr val="36AD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904264" y="5826810"/>
            <a:ext cx="2983642" cy="2983642"/>
          </a:xfrm>
          <a:prstGeom prst="ellipse">
            <a:avLst/>
          </a:prstGeom>
          <a:solidFill>
            <a:srgbClr val="394DC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332579" y="-2641957"/>
            <a:ext cx="3746041" cy="3746041"/>
          </a:xfrm>
          <a:prstGeom prst="ellipse">
            <a:avLst/>
          </a:prstGeom>
          <a:solidFill>
            <a:srgbClr val="36AD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962467" y="747451"/>
            <a:ext cx="10422708" cy="5327438"/>
          </a:xfrm>
          <a:prstGeom prst="roundRect">
            <a:avLst>
              <a:gd name="adj" fmla="val 3053"/>
            </a:avLst>
          </a:prstGeom>
          <a:blipFill dpi="0" rotWithShape="1">
            <a:blip r:embed="rId6"/>
            <a:srcRect/>
            <a:tile tx="0" ty="0" sx="100000" sy="100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8" name="Shape 4114"/>
          <p:cNvSpPr/>
          <p:nvPr/>
        </p:nvSpPr>
        <p:spPr>
          <a:xfrm>
            <a:off x="1199442" y="5503719"/>
            <a:ext cx="159548" cy="231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909" y="21600"/>
                  <a:pt x="0" y="18225"/>
                  <a:pt x="0" y="14175"/>
                </a:cubicBezTo>
                <a:cubicBezTo>
                  <a:pt x="0" y="7425"/>
                  <a:pt x="0" y="7425"/>
                  <a:pt x="0" y="7425"/>
                </a:cubicBezTo>
                <a:cubicBezTo>
                  <a:pt x="0" y="3375"/>
                  <a:pt x="4909" y="0"/>
                  <a:pt x="10800" y="0"/>
                </a:cubicBezTo>
                <a:cubicBezTo>
                  <a:pt x="16691" y="0"/>
                  <a:pt x="21600" y="3375"/>
                  <a:pt x="21600" y="7425"/>
                </a:cubicBezTo>
                <a:cubicBezTo>
                  <a:pt x="21600" y="14175"/>
                  <a:pt x="21600" y="14175"/>
                  <a:pt x="21600" y="14175"/>
                </a:cubicBezTo>
                <a:cubicBezTo>
                  <a:pt x="21600" y="18225"/>
                  <a:pt x="16691" y="21600"/>
                  <a:pt x="10800" y="21600"/>
                </a:cubicBezTo>
                <a:close/>
                <a:moveTo>
                  <a:pt x="19636" y="7425"/>
                </a:moveTo>
                <a:cubicBezTo>
                  <a:pt x="19636" y="4050"/>
                  <a:pt x="15709" y="1350"/>
                  <a:pt x="10800" y="1350"/>
                </a:cubicBezTo>
                <a:cubicBezTo>
                  <a:pt x="5891" y="1350"/>
                  <a:pt x="1964" y="4050"/>
                  <a:pt x="1964" y="7425"/>
                </a:cubicBezTo>
                <a:cubicBezTo>
                  <a:pt x="1964" y="14175"/>
                  <a:pt x="1964" y="14175"/>
                  <a:pt x="1964" y="14175"/>
                </a:cubicBezTo>
                <a:cubicBezTo>
                  <a:pt x="1964" y="17550"/>
                  <a:pt x="5891" y="20250"/>
                  <a:pt x="10800" y="20250"/>
                </a:cubicBezTo>
                <a:cubicBezTo>
                  <a:pt x="15709" y="20250"/>
                  <a:pt x="19636" y="17550"/>
                  <a:pt x="19636" y="14175"/>
                </a:cubicBezTo>
                <a:cubicBezTo>
                  <a:pt x="19636" y="7425"/>
                  <a:pt x="19636" y="7425"/>
                  <a:pt x="19636" y="7425"/>
                </a:cubicBezTo>
                <a:close/>
                <a:moveTo>
                  <a:pt x="10800" y="8775"/>
                </a:moveTo>
                <a:cubicBezTo>
                  <a:pt x="10309" y="8775"/>
                  <a:pt x="9818" y="8437"/>
                  <a:pt x="9818" y="8100"/>
                </a:cubicBezTo>
                <a:cubicBezTo>
                  <a:pt x="9818" y="5400"/>
                  <a:pt x="9818" y="5400"/>
                  <a:pt x="9818" y="5400"/>
                </a:cubicBezTo>
                <a:cubicBezTo>
                  <a:pt x="9818" y="5062"/>
                  <a:pt x="10309" y="4725"/>
                  <a:pt x="10800" y="4725"/>
                </a:cubicBezTo>
                <a:cubicBezTo>
                  <a:pt x="11291" y="4725"/>
                  <a:pt x="11782" y="5062"/>
                  <a:pt x="11782" y="5400"/>
                </a:cubicBezTo>
                <a:cubicBezTo>
                  <a:pt x="11782" y="8100"/>
                  <a:pt x="11782" y="8100"/>
                  <a:pt x="11782" y="8100"/>
                </a:cubicBezTo>
                <a:cubicBezTo>
                  <a:pt x="11782" y="8437"/>
                  <a:pt x="11291" y="8775"/>
                  <a:pt x="10800" y="877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cs typeface="+mn-ea"/>
              <a:sym typeface="+mn-lt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1279216" y="2615545"/>
            <a:ext cx="0" cy="833437"/>
          </a:xfrm>
          <a:prstGeom prst="line">
            <a:avLst/>
          </a:prstGeom>
          <a:ln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1279216" y="1045029"/>
            <a:ext cx="225734" cy="118110"/>
            <a:chOff x="1279216" y="1045029"/>
            <a:chExt cx="225734" cy="118110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1279216" y="1045029"/>
              <a:ext cx="225734" cy="0"/>
            </a:xfrm>
            <a:prstGeom prst="line">
              <a:avLst/>
            </a:prstGeom>
            <a:ln w="15875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1279216" y="1104084"/>
              <a:ext cx="225734" cy="0"/>
            </a:xfrm>
            <a:prstGeom prst="line">
              <a:avLst/>
            </a:prstGeom>
            <a:ln w="15875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279216" y="1163139"/>
              <a:ext cx="225734" cy="0"/>
            </a:xfrm>
            <a:prstGeom prst="line">
              <a:avLst/>
            </a:prstGeom>
            <a:ln w="15875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10185805" y="5656228"/>
            <a:ext cx="702101" cy="79142"/>
            <a:chOff x="9213449" y="5314661"/>
            <a:chExt cx="702101" cy="79142"/>
          </a:xfrm>
        </p:grpSpPr>
        <p:sp>
          <p:nvSpPr>
            <p:cNvPr id="46" name="椭圆 45"/>
            <p:cNvSpPr/>
            <p:nvPr/>
          </p:nvSpPr>
          <p:spPr>
            <a:xfrm>
              <a:off x="9213449" y="5314661"/>
              <a:ext cx="79142" cy="79142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9421102" y="5314661"/>
              <a:ext cx="79142" cy="79142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9628755" y="5314661"/>
              <a:ext cx="79142" cy="79142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9836408" y="5314661"/>
              <a:ext cx="79142" cy="79142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2" name="椭圆 51"/>
          <p:cNvSpPr/>
          <p:nvPr/>
        </p:nvSpPr>
        <p:spPr>
          <a:xfrm flipV="1">
            <a:off x="10185805" y="-12630"/>
            <a:ext cx="1914755" cy="1914755"/>
          </a:xfrm>
          <a:prstGeom prst="ellipse">
            <a:avLst/>
          </a:prstGeom>
          <a:gradFill>
            <a:gsLst>
              <a:gs pos="0">
                <a:srgbClr val="FFABE8">
                  <a:alpha val="20000"/>
                </a:srgbClr>
              </a:gs>
              <a:gs pos="65000">
                <a:schemeClr val="bg1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PA_库_文本框 9"/>
          <p:cNvSpPr txBox="1"/>
          <p:nvPr>
            <p:custDataLst>
              <p:tags r:id="rId1"/>
            </p:custDataLst>
          </p:nvPr>
        </p:nvSpPr>
        <p:spPr>
          <a:xfrm>
            <a:off x="6322895" y="1302067"/>
            <a:ext cx="1576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sz="4400" b="1" dirty="0">
                <a:solidFill>
                  <a:schemeClr val="bg1"/>
                </a:solidFill>
                <a:cs typeface="+mn-ea"/>
                <a:sym typeface="+mn-lt"/>
              </a:rPr>
              <a:t>202</a:t>
            </a: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en-US" altLang="zh-CN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PA_库_圆角矩形 12"/>
          <p:cNvSpPr/>
          <p:nvPr>
            <p:custDataLst>
              <p:tags r:id="rId2"/>
            </p:custDataLst>
          </p:nvPr>
        </p:nvSpPr>
        <p:spPr>
          <a:xfrm>
            <a:off x="6173821" y="3010626"/>
            <a:ext cx="2570848" cy="516440"/>
          </a:xfrm>
          <a:prstGeom prst="roundRect">
            <a:avLst>
              <a:gd name="adj" fmla="val 50000"/>
            </a:avLst>
          </a:prstGeom>
          <a:solidFill>
            <a:srgbClr val="FD99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  <a:sym typeface="+mn-lt"/>
              </a:rPr>
              <a:t>注意事项</a:t>
            </a:r>
          </a:p>
        </p:txBody>
      </p:sp>
      <p:sp>
        <p:nvSpPr>
          <p:cNvPr id="29" name="Line"/>
          <p:cNvSpPr/>
          <p:nvPr/>
        </p:nvSpPr>
        <p:spPr>
          <a:xfrm>
            <a:off x="6392031" y="2787163"/>
            <a:ext cx="718900" cy="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+mn-ea"/>
              <a:cs typeface="+mn-ea"/>
              <a:sym typeface="+mn-lt"/>
            </a:endParaRPr>
          </a:p>
        </p:txBody>
      </p:sp>
      <p:sp>
        <p:nvSpPr>
          <p:cNvPr id="30" name="PA_库_文本框 9"/>
          <p:cNvSpPr txBox="1"/>
          <p:nvPr>
            <p:custDataLst>
              <p:tags r:id="rId3"/>
            </p:custDataLst>
          </p:nvPr>
        </p:nvSpPr>
        <p:spPr>
          <a:xfrm>
            <a:off x="6173821" y="2017722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FD99E4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  <a:sym typeface="+mn-lt"/>
              </a:rPr>
              <a:t>新生线上考试</a:t>
            </a:r>
          </a:p>
        </p:txBody>
      </p:sp>
    </p:spTree>
    <p:extLst>
      <p:ext uri="{BB962C8B-B14F-4D97-AF65-F5344CB8AC3E}">
        <p14:creationId xmlns:p14="http://schemas.microsoft.com/office/powerpoint/2010/main" val="348087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0554BC-340C-45F4-83BD-D956D6582126}"/>
              </a:ext>
            </a:extLst>
          </p:cNvPr>
          <p:cNvSpPr/>
          <p:nvPr/>
        </p:nvSpPr>
        <p:spPr>
          <a:xfrm>
            <a:off x="9601200" y="17930"/>
            <a:ext cx="2043953" cy="528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2" name="Picture 2" descr="Numbers Two 2 Drop - Free image on Pixabay">
            <a:extLst>
              <a:ext uri="{FF2B5EF4-FFF2-40B4-BE49-F238E27FC236}">
                <a16:creationId xmlns:a16="http://schemas.microsoft.com/office/drawing/2014/main" id="{6F5701D9-E0D2-4A6C-B3FF-A89857405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" y="17930"/>
            <a:ext cx="351971" cy="52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nagit_SNG808">
            <a:extLst>
              <a:ext uri="{FF2B5EF4-FFF2-40B4-BE49-F238E27FC236}">
                <a16:creationId xmlns:a16="http://schemas.microsoft.com/office/drawing/2014/main" id="{326D414A-E19D-4198-A549-8BFAFA53E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71" y="17930"/>
            <a:ext cx="11780729" cy="6858000"/>
          </a:xfrm>
          <a:prstGeom prst="rect">
            <a:avLst/>
          </a:prstGeom>
        </p:spPr>
      </p:pic>
      <p:sp>
        <p:nvSpPr>
          <p:cNvPr id="15" name="箭头: 右 8">
            <a:extLst>
              <a:ext uri="{FF2B5EF4-FFF2-40B4-BE49-F238E27FC236}">
                <a16:creationId xmlns:a16="http://schemas.microsoft.com/office/drawing/2014/main" id="{956A4CEB-0731-4E7F-8443-11FB4EDB59A1}"/>
              </a:ext>
            </a:extLst>
          </p:cNvPr>
          <p:cNvSpPr/>
          <p:nvPr/>
        </p:nvSpPr>
        <p:spPr>
          <a:xfrm rot="12628199">
            <a:off x="9176658" y="1565977"/>
            <a:ext cx="849085" cy="6251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163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0554BC-340C-45F4-83BD-D956D6582126}"/>
              </a:ext>
            </a:extLst>
          </p:cNvPr>
          <p:cNvSpPr/>
          <p:nvPr/>
        </p:nvSpPr>
        <p:spPr>
          <a:xfrm>
            <a:off x="9601200" y="17930"/>
            <a:ext cx="2043953" cy="528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3" name="Snagit_SNG804">
            <a:extLst>
              <a:ext uri="{FF2B5EF4-FFF2-40B4-BE49-F238E27FC236}">
                <a16:creationId xmlns:a16="http://schemas.microsoft.com/office/drawing/2014/main" id="{08D5A4D6-6FC1-47FC-9203-D60308934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38" y="0"/>
            <a:ext cx="10075923" cy="6858000"/>
          </a:xfrm>
          <a:prstGeom prst="rect">
            <a:avLst/>
          </a:prstGeom>
        </p:spPr>
      </p:pic>
      <p:sp>
        <p:nvSpPr>
          <p:cNvPr id="8" name="箭头: 右 8">
            <a:extLst>
              <a:ext uri="{FF2B5EF4-FFF2-40B4-BE49-F238E27FC236}">
                <a16:creationId xmlns:a16="http://schemas.microsoft.com/office/drawing/2014/main" id="{B34B9D2A-D03C-40C3-8CE9-1D61782E8036}"/>
              </a:ext>
            </a:extLst>
          </p:cNvPr>
          <p:cNvSpPr/>
          <p:nvPr/>
        </p:nvSpPr>
        <p:spPr>
          <a:xfrm rot="16200000">
            <a:off x="1449081" y="481248"/>
            <a:ext cx="849085" cy="6251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C23591B2-2B7A-4C78-9B46-2771BA1BC0CD}"/>
              </a:ext>
            </a:extLst>
          </p:cNvPr>
          <p:cNvSpPr/>
          <p:nvPr/>
        </p:nvSpPr>
        <p:spPr>
          <a:xfrm rot="16200000">
            <a:off x="3649404" y="481248"/>
            <a:ext cx="849085" cy="6251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2" descr="Numbers,three,3,drop shadow,typography - free image from needpix.com">
            <a:extLst>
              <a:ext uri="{FF2B5EF4-FFF2-40B4-BE49-F238E27FC236}">
                <a16:creationId xmlns:a16="http://schemas.microsoft.com/office/drawing/2014/main" id="{965D14E8-7551-48C0-B3BC-8AFD67B0F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7" y="68235"/>
            <a:ext cx="541537" cy="81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652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0554BC-340C-45F4-83BD-D956D6582126}"/>
              </a:ext>
            </a:extLst>
          </p:cNvPr>
          <p:cNvSpPr/>
          <p:nvPr/>
        </p:nvSpPr>
        <p:spPr>
          <a:xfrm>
            <a:off x="9601200" y="17930"/>
            <a:ext cx="2043953" cy="528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Snagit_SNG827">
            <a:extLst>
              <a:ext uri="{FF2B5EF4-FFF2-40B4-BE49-F238E27FC236}">
                <a16:creationId xmlns:a16="http://schemas.microsoft.com/office/drawing/2014/main" id="{4CF0CF49-7E22-4D2C-B156-CD2D03999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91" y="0"/>
            <a:ext cx="10075923" cy="6858000"/>
          </a:xfrm>
          <a:prstGeom prst="rect">
            <a:avLst/>
          </a:prstGeom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C23591B2-2B7A-4C78-9B46-2771BA1BC0CD}"/>
              </a:ext>
            </a:extLst>
          </p:cNvPr>
          <p:cNvSpPr/>
          <p:nvPr/>
        </p:nvSpPr>
        <p:spPr>
          <a:xfrm rot="16200000">
            <a:off x="1381333" y="472283"/>
            <a:ext cx="849085" cy="6251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箭头: 右 8">
            <a:extLst>
              <a:ext uri="{FF2B5EF4-FFF2-40B4-BE49-F238E27FC236}">
                <a16:creationId xmlns:a16="http://schemas.microsoft.com/office/drawing/2014/main" id="{FEA3744C-C1A6-435C-9747-18A3DAB5B0A8}"/>
              </a:ext>
            </a:extLst>
          </p:cNvPr>
          <p:cNvSpPr/>
          <p:nvPr/>
        </p:nvSpPr>
        <p:spPr>
          <a:xfrm rot="10566901">
            <a:off x="7967611" y="5071178"/>
            <a:ext cx="849085" cy="6251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2" descr="Numbers,three,3,drop shadow,typography - free image from needpix.com">
            <a:extLst>
              <a:ext uri="{FF2B5EF4-FFF2-40B4-BE49-F238E27FC236}">
                <a16:creationId xmlns:a16="http://schemas.microsoft.com/office/drawing/2014/main" id="{283BB676-6F39-4F96-AA7D-6406EBC26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0" y="187404"/>
            <a:ext cx="541537" cy="81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68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umbers,three,3,drop shadow,typography - free image from needpix.com">
            <a:extLst>
              <a:ext uri="{FF2B5EF4-FFF2-40B4-BE49-F238E27FC236}">
                <a16:creationId xmlns:a16="http://schemas.microsoft.com/office/drawing/2014/main" id="{97D7807C-59D6-45E0-8415-E9EEE48B5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0" y="187404"/>
            <a:ext cx="541537" cy="81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nagit_SNG82B">
            <a:extLst>
              <a:ext uri="{FF2B5EF4-FFF2-40B4-BE49-F238E27FC236}">
                <a16:creationId xmlns:a16="http://schemas.microsoft.com/office/drawing/2014/main" id="{49CF1FCD-0644-4B52-BA5B-D36D81BB4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39" y="0"/>
            <a:ext cx="10075923" cy="6858000"/>
          </a:xfrm>
          <a:prstGeom prst="rect">
            <a:avLst/>
          </a:prstGeom>
        </p:spPr>
      </p:pic>
      <p:sp>
        <p:nvSpPr>
          <p:cNvPr id="5" name="箭头: 右 8">
            <a:extLst>
              <a:ext uri="{FF2B5EF4-FFF2-40B4-BE49-F238E27FC236}">
                <a16:creationId xmlns:a16="http://schemas.microsoft.com/office/drawing/2014/main" id="{B97BE968-1C08-41D2-8BAB-0E0BF688749B}"/>
              </a:ext>
            </a:extLst>
          </p:cNvPr>
          <p:cNvSpPr/>
          <p:nvPr/>
        </p:nvSpPr>
        <p:spPr>
          <a:xfrm rot="16200000">
            <a:off x="9252345" y="3188589"/>
            <a:ext cx="849085" cy="6251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箭头: 右 8">
            <a:extLst>
              <a:ext uri="{FF2B5EF4-FFF2-40B4-BE49-F238E27FC236}">
                <a16:creationId xmlns:a16="http://schemas.microsoft.com/office/drawing/2014/main" id="{7F9E1D39-6ECC-43DC-B810-AE4F270A2E85}"/>
              </a:ext>
            </a:extLst>
          </p:cNvPr>
          <p:cNvSpPr/>
          <p:nvPr/>
        </p:nvSpPr>
        <p:spPr>
          <a:xfrm rot="11186372">
            <a:off x="6751192" y="5349082"/>
            <a:ext cx="849085" cy="6251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0EAEDA-05CC-4C0B-9BD6-A2EAFF07050B}"/>
              </a:ext>
            </a:extLst>
          </p:cNvPr>
          <p:cNvSpPr txBox="1"/>
          <p:nvPr/>
        </p:nvSpPr>
        <p:spPr>
          <a:xfrm>
            <a:off x="5307105" y="4724400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AaKaiTi" panose="02000500000000000000" pitchFamily="2" charset="-122"/>
                <a:ea typeface="AaKaiTi" panose="02000500000000000000" pitchFamily="2" charset="-122"/>
                <a:cs typeface="AaKaiTi" panose="02000500000000000000" pitchFamily="2" charset="-122"/>
              </a:rPr>
              <a:t>新生姓名及</a:t>
            </a:r>
            <a:r>
              <a:rPr lang="en-MY" altLang="zh-CN" dirty="0">
                <a:latin typeface="AaKaiTi" panose="02000500000000000000" pitchFamily="2" charset="-122"/>
                <a:ea typeface="AaKaiTi" panose="02000500000000000000" pitchFamily="2" charset="-122"/>
                <a:cs typeface="AaKaiTi" panose="02000500000000000000" pitchFamily="2" charset="-122"/>
              </a:rPr>
              <a:t>email</a:t>
            </a:r>
            <a:endParaRPr lang="en-MY" dirty="0">
              <a:latin typeface="AaKaiTi" panose="02000500000000000000" pitchFamily="2" charset="-122"/>
              <a:ea typeface="AaKaiTi" panose="02000500000000000000" pitchFamily="2" charset="-122"/>
              <a:cs typeface="AaKaiTi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9993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agit_SNG813">
            <a:extLst>
              <a:ext uri="{FF2B5EF4-FFF2-40B4-BE49-F238E27FC236}">
                <a16:creationId xmlns:a16="http://schemas.microsoft.com/office/drawing/2014/main" id="{4B194816-2545-42C1-9EB2-4D4E567C5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6" y="0"/>
            <a:ext cx="11582604" cy="6858000"/>
          </a:xfrm>
          <a:prstGeom prst="rect">
            <a:avLst/>
          </a:prstGeom>
        </p:spPr>
      </p:pic>
      <p:pic>
        <p:nvPicPr>
          <p:cNvPr id="4" name="Picture 2" descr="Numbers,three,3,drop shadow,typography - free image from needpix.com">
            <a:extLst>
              <a:ext uri="{FF2B5EF4-FFF2-40B4-BE49-F238E27FC236}">
                <a16:creationId xmlns:a16="http://schemas.microsoft.com/office/drawing/2014/main" id="{47A772F2-7D29-4C5A-A7BE-6692AE469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9" y="0"/>
            <a:ext cx="541537" cy="81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箭头: 右 8">
            <a:extLst>
              <a:ext uri="{FF2B5EF4-FFF2-40B4-BE49-F238E27FC236}">
                <a16:creationId xmlns:a16="http://schemas.microsoft.com/office/drawing/2014/main" id="{EDD60CE3-0F6A-4F18-84B8-E09E0E09C83A}"/>
              </a:ext>
            </a:extLst>
          </p:cNvPr>
          <p:cNvSpPr/>
          <p:nvPr/>
        </p:nvSpPr>
        <p:spPr>
          <a:xfrm rot="618270">
            <a:off x="3201168" y="4434684"/>
            <a:ext cx="849085" cy="6251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1B5039-2838-455C-933D-4F32D224D5D0}"/>
              </a:ext>
            </a:extLst>
          </p:cNvPr>
          <p:cNvSpPr txBox="1"/>
          <p:nvPr/>
        </p:nvSpPr>
        <p:spPr>
          <a:xfrm>
            <a:off x="3518474" y="5532703"/>
            <a:ext cx="4685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请一定要选择</a:t>
            </a:r>
            <a:r>
              <a:rPr lang="zh-CN" altLang="en-US" sz="1800" b="1" dirty="0">
                <a:solidFill>
                  <a:srgbClr val="FF000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“学生”</a:t>
            </a:r>
            <a:r>
              <a:rPr lang="zh-CN" altLang="en-US" sz="1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 身份</a:t>
            </a:r>
            <a:r>
              <a:rPr lang="en-GB" altLang="zh-CN" sz="1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.</a:t>
            </a:r>
            <a:br>
              <a:rPr lang="en-GB" altLang="zh-CN" sz="1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</a:br>
            <a:r>
              <a:rPr lang="en-GB" altLang="zh-CN" sz="1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Please select the role as </a:t>
            </a:r>
            <a:r>
              <a:rPr lang="en-GB" altLang="zh-CN" sz="1800" dirty="0">
                <a:solidFill>
                  <a:srgbClr val="FF000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“I’m a student”</a:t>
            </a:r>
            <a:endParaRPr lang="en-MY" dirty="0"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1292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umbers,three,3,drop shadow,typography - free image from needpix.com">
            <a:extLst>
              <a:ext uri="{FF2B5EF4-FFF2-40B4-BE49-F238E27FC236}">
                <a16:creationId xmlns:a16="http://schemas.microsoft.com/office/drawing/2014/main" id="{515451BD-7EBA-4AE3-9CE0-C5FC7C9DC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0" y="187404"/>
            <a:ext cx="541537" cy="81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nagit_SNG813">
            <a:extLst>
              <a:ext uri="{FF2B5EF4-FFF2-40B4-BE49-F238E27FC236}">
                <a16:creationId xmlns:a16="http://schemas.microsoft.com/office/drawing/2014/main" id="{F14D3E12-8C06-4E18-81B1-295CD2AE2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86" y="123045"/>
            <a:ext cx="7613135" cy="6525544"/>
          </a:xfrm>
          <a:prstGeom prst="rect">
            <a:avLst/>
          </a:prstGeom>
        </p:spPr>
      </p:pic>
      <p:sp>
        <p:nvSpPr>
          <p:cNvPr id="19" name="箭头: 右 8">
            <a:extLst>
              <a:ext uri="{FF2B5EF4-FFF2-40B4-BE49-F238E27FC236}">
                <a16:creationId xmlns:a16="http://schemas.microsoft.com/office/drawing/2014/main" id="{D59A7D09-5BBA-4B20-BF2E-F8F2C0653C9B}"/>
              </a:ext>
            </a:extLst>
          </p:cNvPr>
          <p:cNvSpPr/>
          <p:nvPr/>
        </p:nvSpPr>
        <p:spPr>
          <a:xfrm rot="10800000">
            <a:off x="6014992" y="5111081"/>
            <a:ext cx="849085" cy="6251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969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umbers,three,3,drop shadow,typography - free image from needpix.com">
            <a:extLst>
              <a:ext uri="{FF2B5EF4-FFF2-40B4-BE49-F238E27FC236}">
                <a16:creationId xmlns:a16="http://schemas.microsoft.com/office/drawing/2014/main" id="{5E93D382-E4DE-465E-A8C6-91E7A1819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0" y="187404"/>
            <a:ext cx="541537" cy="81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nagit_SNG834">
            <a:extLst>
              <a:ext uri="{FF2B5EF4-FFF2-40B4-BE49-F238E27FC236}">
                <a16:creationId xmlns:a16="http://schemas.microsoft.com/office/drawing/2014/main" id="{6900878D-E26F-4E58-8C3F-425F75217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49" y="0"/>
            <a:ext cx="9440011" cy="6858000"/>
          </a:xfrm>
          <a:prstGeom prst="rect">
            <a:avLst/>
          </a:prstGeom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A3E0DFC2-2384-4D55-8893-9AD8A73F8C4D}"/>
              </a:ext>
            </a:extLst>
          </p:cNvPr>
          <p:cNvSpPr/>
          <p:nvPr/>
        </p:nvSpPr>
        <p:spPr>
          <a:xfrm rot="10800000">
            <a:off x="8611888" y="5632289"/>
            <a:ext cx="849085" cy="6251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173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nagit_SNG84E">
            <a:extLst>
              <a:ext uri="{FF2B5EF4-FFF2-40B4-BE49-F238E27FC236}">
                <a16:creationId xmlns:a16="http://schemas.microsoft.com/office/drawing/2014/main" id="{7937CC39-1F85-4022-B9D5-1A57F78BC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68" y="0"/>
            <a:ext cx="11024464" cy="6858000"/>
          </a:xfrm>
          <a:prstGeom prst="rect">
            <a:avLst/>
          </a:prstGeom>
        </p:spPr>
      </p:pic>
      <p:sp>
        <p:nvSpPr>
          <p:cNvPr id="4" name="箭头: 右 8">
            <a:extLst>
              <a:ext uri="{FF2B5EF4-FFF2-40B4-BE49-F238E27FC236}">
                <a16:creationId xmlns:a16="http://schemas.microsoft.com/office/drawing/2014/main" id="{097B49CF-DC86-4846-969B-8B85971EC24C}"/>
              </a:ext>
            </a:extLst>
          </p:cNvPr>
          <p:cNvSpPr/>
          <p:nvPr/>
        </p:nvSpPr>
        <p:spPr>
          <a:xfrm rot="10800000">
            <a:off x="6214818" y="4567346"/>
            <a:ext cx="849085" cy="6251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86E2B1-E124-4736-B8F7-4D5461F0CC43}"/>
              </a:ext>
            </a:extLst>
          </p:cNvPr>
          <p:cNvSpPr txBox="1"/>
          <p:nvPr/>
        </p:nvSpPr>
        <p:spPr>
          <a:xfrm>
            <a:off x="7200024" y="4440408"/>
            <a:ext cx="561372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FF0000"/>
                </a:solidFill>
                <a:latin typeface="Arial Black" panose="020B0A04020102020204" pitchFamily="34" charset="0"/>
                <a:ea typeface="+mj-ea"/>
              </a:rPr>
              <a:t>1</a:t>
            </a:r>
            <a:endParaRPr lang="en-MY" sz="4400" dirty="0">
              <a:solidFill>
                <a:srgbClr val="FF0000"/>
              </a:solidFill>
              <a:latin typeface="Arial Black" panose="020B0A04020102020204" pitchFamily="34" charset="0"/>
              <a:ea typeface="+mj-ea"/>
            </a:endParaRPr>
          </a:p>
        </p:txBody>
      </p:sp>
      <p:sp>
        <p:nvSpPr>
          <p:cNvPr id="8" name="箭头: 右 8">
            <a:extLst>
              <a:ext uri="{FF2B5EF4-FFF2-40B4-BE49-F238E27FC236}">
                <a16:creationId xmlns:a16="http://schemas.microsoft.com/office/drawing/2014/main" id="{78ADF5AD-06E4-4A27-BA99-B4E0416F45B9}"/>
              </a:ext>
            </a:extLst>
          </p:cNvPr>
          <p:cNvSpPr/>
          <p:nvPr/>
        </p:nvSpPr>
        <p:spPr>
          <a:xfrm>
            <a:off x="2855101" y="6143703"/>
            <a:ext cx="569804" cy="5028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621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nagit_SNG832">
            <a:extLst>
              <a:ext uri="{FF2B5EF4-FFF2-40B4-BE49-F238E27FC236}">
                <a16:creationId xmlns:a16="http://schemas.microsoft.com/office/drawing/2014/main" id="{09C4604F-9838-4D55-846F-A60A8E8A7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71" y="0"/>
            <a:ext cx="10009457" cy="6858000"/>
          </a:xfrm>
          <a:prstGeom prst="rect">
            <a:avLst/>
          </a:prstGeom>
        </p:spPr>
      </p:pic>
      <p:pic>
        <p:nvPicPr>
          <p:cNvPr id="3" name="Picture 2" descr="Google Meet Logo Download Vector">
            <a:extLst>
              <a:ext uri="{FF2B5EF4-FFF2-40B4-BE49-F238E27FC236}">
                <a16:creationId xmlns:a16="http://schemas.microsoft.com/office/drawing/2014/main" id="{CE4125EC-8A65-4476-BEA1-044FFEBA7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53" y="110865"/>
            <a:ext cx="1120175" cy="11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A12F3C-F7B0-4AAD-A78F-6DE8CBCA756E}"/>
              </a:ext>
            </a:extLst>
          </p:cNvPr>
          <p:cNvSpPr/>
          <p:nvPr/>
        </p:nvSpPr>
        <p:spPr>
          <a:xfrm>
            <a:off x="7969624" y="1231040"/>
            <a:ext cx="1730188" cy="552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7AEC0CA1-213F-4998-BD78-32AA3E678C89}"/>
              </a:ext>
            </a:extLst>
          </p:cNvPr>
          <p:cNvSpPr/>
          <p:nvPr/>
        </p:nvSpPr>
        <p:spPr>
          <a:xfrm rot="15320482">
            <a:off x="2067646" y="428641"/>
            <a:ext cx="849085" cy="6251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箭头: 右 8">
            <a:extLst>
              <a:ext uri="{FF2B5EF4-FFF2-40B4-BE49-F238E27FC236}">
                <a16:creationId xmlns:a16="http://schemas.microsoft.com/office/drawing/2014/main" id="{65992D72-C294-4A2C-931B-1E0003AFAC17}"/>
              </a:ext>
            </a:extLst>
          </p:cNvPr>
          <p:cNvSpPr/>
          <p:nvPr/>
        </p:nvSpPr>
        <p:spPr>
          <a:xfrm rot="15320482">
            <a:off x="4281202" y="446581"/>
            <a:ext cx="849085" cy="6251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箭头: 右 8">
            <a:extLst>
              <a:ext uri="{FF2B5EF4-FFF2-40B4-BE49-F238E27FC236}">
                <a16:creationId xmlns:a16="http://schemas.microsoft.com/office/drawing/2014/main" id="{41D420A7-B179-406B-8B58-306A5DB3810A}"/>
              </a:ext>
            </a:extLst>
          </p:cNvPr>
          <p:cNvSpPr/>
          <p:nvPr/>
        </p:nvSpPr>
        <p:spPr>
          <a:xfrm rot="2007336">
            <a:off x="6973737" y="3865338"/>
            <a:ext cx="849085" cy="6251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0503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agit_SNG829">
            <a:extLst>
              <a:ext uri="{FF2B5EF4-FFF2-40B4-BE49-F238E27FC236}">
                <a16:creationId xmlns:a16="http://schemas.microsoft.com/office/drawing/2014/main" id="{69DBA93B-8C78-4613-9F23-422D84EE4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18" y="0"/>
            <a:ext cx="10009457" cy="6858000"/>
          </a:xfrm>
          <a:prstGeom prst="rect">
            <a:avLst/>
          </a:prstGeom>
        </p:spPr>
      </p:pic>
      <p:pic>
        <p:nvPicPr>
          <p:cNvPr id="5" name="Picture 2" descr="Google Meet Logo Download Vector">
            <a:extLst>
              <a:ext uri="{FF2B5EF4-FFF2-40B4-BE49-F238E27FC236}">
                <a16:creationId xmlns:a16="http://schemas.microsoft.com/office/drawing/2014/main" id="{B1CC00D3-8732-42AF-84B3-6D036D2C0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03294"/>
            <a:ext cx="737981" cy="73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箭头: 右 8">
            <a:extLst>
              <a:ext uri="{FF2B5EF4-FFF2-40B4-BE49-F238E27FC236}">
                <a16:creationId xmlns:a16="http://schemas.microsoft.com/office/drawing/2014/main" id="{40F10D20-CB0D-4081-81FF-90FB48B15B1D}"/>
              </a:ext>
            </a:extLst>
          </p:cNvPr>
          <p:cNvSpPr/>
          <p:nvPr/>
        </p:nvSpPr>
        <p:spPr>
          <a:xfrm rot="2613420">
            <a:off x="3963914" y="5798256"/>
            <a:ext cx="539234" cy="4297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箭头: 右 8">
            <a:extLst>
              <a:ext uri="{FF2B5EF4-FFF2-40B4-BE49-F238E27FC236}">
                <a16:creationId xmlns:a16="http://schemas.microsoft.com/office/drawing/2014/main" id="{AB2DC772-13F3-41D8-858C-AE23480D56E1}"/>
              </a:ext>
            </a:extLst>
          </p:cNvPr>
          <p:cNvSpPr/>
          <p:nvPr/>
        </p:nvSpPr>
        <p:spPr>
          <a:xfrm rot="7076894">
            <a:off x="4863635" y="5810782"/>
            <a:ext cx="539234" cy="4297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箭头: 右 8">
            <a:extLst>
              <a:ext uri="{FF2B5EF4-FFF2-40B4-BE49-F238E27FC236}">
                <a16:creationId xmlns:a16="http://schemas.microsoft.com/office/drawing/2014/main" id="{53FF4949-0A0E-4AE4-B910-ACA89EE5F815}"/>
              </a:ext>
            </a:extLst>
          </p:cNvPr>
          <p:cNvSpPr/>
          <p:nvPr/>
        </p:nvSpPr>
        <p:spPr>
          <a:xfrm rot="14694350">
            <a:off x="2080485" y="410483"/>
            <a:ext cx="539234" cy="4297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92A57555-4762-4DF9-84DC-EAD3651268BD}"/>
              </a:ext>
            </a:extLst>
          </p:cNvPr>
          <p:cNvSpPr/>
          <p:nvPr/>
        </p:nvSpPr>
        <p:spPr>
          <a:xfrm rot="4735344">
            <a:off x="9866561" y="5777783"/>
            <a:ext cx="539234" cy="4297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E7C8AA-EC39-47E1-885A-C3689650C9BE}"/>
              </a:ext>
            </a:extLst>
          </p:cNvPr>
          <p:cNvSpPr txBox="1"/>
          <p:nvPr/>
        </p:nvSpPr>
        <p:spPr>
          <a:xfrm>
            <a:off x="2154898" y="5079838"/>
            <a:ext cx="561372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FF0000"/>
                </a:solidFill>
                <a:latin typeface="Arial Black" panose="020B0A04020102020204" pitchFamily="34" charset="0"/>
                <a:ea typeface="+mj-ea"/>
              </a:rPr>
              <a:t>1</a:t>
            </a:r>
            <a:endParaRPr lang="en-MY" sz="4400" dirty="0">
              <a:solidFill>
                <a:srgbClr val="FF0000"/>
              </a:solidFill>
              <a:latin typeface="Arial Black" panose="020B0A04020102020204" pitchFamily="34" charset="0"/>
              <a:ea typeface="+mj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FACA5D-C242-4729-A54C-7A1FF99B36A0}"/>
              </a:ext>
            </a:extLst>
          </p:cNvPr>
          <p:cNvSpPr txBox="1"/>
          <p:nvPr/>
        </p:nvSpPr>
        <p:spPr>
          <a:xfrm>
            <a:off x="5195213" y="5079839"/>
            <a:ext cx="561372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FF0000"/>
                </a:solidFill>
                <a:latin typeface="Arial Black" panose="020B0A04020102020204" pitchFamily="34" charset="0"/>
                <a:ea typeface="+mj-ea"/>
              </a:rPr>
              <a:t>2</a:t>
            </a:r>
            <a:endParaRPr lang="en-MY" sz="4400" dirty="0">
              <a:solidFill>
                <a:srgbClr val="FF0000"/>
              </a:solidFill>
              <a:latin typeface="Arial Black" panose="020B0A04020102020204" pitchFamily="34" charset="0"/>
              <a:ea typeface="+mj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EC432D-2DB0-4D5F-A2AE-BF52D5975B22}"/>
              </a:ext>
            </a:extLst>
          </p:cNvPr>
          <p:cNvSpPr txBox="1"/>
          <p:nvPr/>
        </p:nvSpPr>
        <p:spPr>
          <a:xfrm>
            <a:off x="8951013" y="5038452"/>
            <a:ext cx="561372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FF0000"/>
                </a:solidFill>
                <a:latin typeface="Arial Black" panose="020B0A04020102020204" pitchFamily="34" charset="0"/>
                <a:ea typeface="+mj-ea"/>
              </a:rPr>
              <a:t>3</a:t>
            </a:r>
            <a:endParaRPr lang="en-MY" sz="4400" dirty="0">
              <a:solidFill>
                <a:srgbClr val="FF0000"/>
              </a:solidFill>
              <a:latin typeface="Arial Black" panose="020B0A04020102020204" pitchFamily="34" charset="0"/>
              <a:ea typeface="+mj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21A408-9210-4D8E-8E29-32C6E5A1285E}"/>
              </a:ext>
            </a:extLst>
          </p:cNvPr>
          <p:cNvSpPr txBox="1"/>
          <p:nvPr/>
        </p:nvSpPr>
        <p:spPr>
          <a:xfrm>
            <a:off x="2298561" y="960658"/>
            <a:ext cx="561372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FF0000"/>
                </a:solidFill>
                <a:latin typeface="Arial Black" panose="020B0A04020102020204" pitchFamily="34" charset="0"/>
                <a:ea typeface="+mj-ea"/>
              </a:rPr>
              <a:t>4</a:t>
            </a:r>
            <a:endParaRPr lang="en-MY" sz="4400" dirty="0">
              <a:solidFill>
                <a:srgbClr val="FF0000"/>
              </a:solidFill>
              <a:latin typeface="Arial Black" panose="020B0A04020102020204" pitchFamily="34" charset="0"/>
              <a:ea typeface="+mj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9217C9-99E4-4D87-B88A-12BC44AB6261}"/>
              </a:ext>
            </a:extLst>
          </p:cNvPr>
          <p:cNvSpPr txBox="1"/>
          <p:nvPr/>
        </p:nvSpPr>
        <p:spPr>
          <a:xfrm>
            <a:off x="5696657" y="522511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AaKaiTi" panose="02000500000000000000" pitchFamily="2" charset="-122"/>
                <a:ea typeface="AaKaiTi" panose="02000500000000000000" pitchFamily="2" charset="-122"/>
                <a:cs typeface="AaKaiTi" panose="02000500000000000000" pitchFamily="2" charset="-122"/>
              </a:rPr>
              <a:t>一定要开镜头</a:t>
            </a:r>
            <a:endParaRPr lang="en-MY" sz="2400" dirty="0">
              <a:solidFill>
                <a:schemeClr val="bg1"/>
              </a:solidFill>
              <a:latin typeface="AaKaiTi" panose="02000500000000000000" pitchFamily="2" charset="-122"/>
              <a:ea typeface="AaKaiTi" panose="02000500000000000000" pitchFamily="2" charset="-122"/>
              <a:cs typeface="AaKaiTi" panose="02000500000000000000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BCBE74-3333-4360-89F6-925E7F345C42}"/>
              </a:ext>
            </a:extLst>
          </p:cNvPr>
          <p:cNvSpPr txBox="1"/>
          <p:nvPr/>
        </p:nvSpPr>
        <p:spPr>
          <a:xfrm>
            <a:off x="2579247" y="5209962"/>
            <a:ext cx="223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AaKaiTi" panose="02000500000000000000" pitchFamily="2" charset="-122"/>
                <a:ea typeface="AaKaiTi" panose="02000500000000000000" pitchFamily="2" charset="-122"/>
                <a:cs typeface="AaKaiTi" panose="02000500000000000000" pitchFamily="2" charset="-122"/>
              </a:rPr>
              <a:t>有需要才开</a:t>
            </a:r>
            <a:r>
              <a:rPr lang="en-MY" altLang="zh-CN" sz="2400" dirty="0">
                <a:solidFill>
                  <a:schemeClr val="bg1"/>
                </a:solidFill>
                <a:latin typeface="AaKaiTi" panose="02000500000000000000" pitchFamily="2" charset="-122"/>
                <a:ea typeface="AaKaiTi" panose="02000500000000000000" pitchFamily="2" charset="-122"/>
                <a:cs typeface="AaKaiTi" panose="02000500000000000000" pitchFamily="2" charset="-122"/>
              </a:rPr>
              <a:t>MIC</a:t>
            </a:r>
            <a:endParaRPr lang="en-MY" sz="2400" dirty="0">
              <a:solidFill>
                <a:schemeClr val="bg1"/>
              </a:solidFill>
              <a:latin typeface="AaKaiTi" panose="02000500000000000000" pitchFamily="2" charset="-122"/>
              <a:ea typeface="AaKaiTi" panose="02000500000000000000" pitchFamily="2" charset="-122"/>
              <a:cs typeface="AaKaiTi" panose="02000500000000000000" pitchFamily="2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2EF155-78BC-416B-9BB8-5465F9148BEF}"/>
              </a:ext>
            </a:extLst>
          </p:cNvPr>
          <p:cNvSpPr txBox="1"/>
          <p:nvPr/>
        </p:nvSpPr>
        <p:spPr>
          <a:xfrm>
            <a:off x="9353815" y="5192339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aKaiTi" panose="02000500000000000000" pitchFamily="2" charset="-122"/>
                <a:ea typeface="AaKaiTi" panose="02000500000000000000" pitchFamily="2" charset="-122"/>
                <a:cs typeface="AaKaiTi" panose="02000500000000000000" pitchFamily="2" charset="-122"/>
              </a:rPr>
              <a:t>Chat Box</a:t>
            </a:r>
            <a:endParaRPr lang="en-MY" sz="2400" dirty="0">
              <a:solidFill>
                <a:schemeClr val="bg1"/>
              </a:solidFill>
              <a:latin typeface="AaKaiTi" panose="02000500000000000000" pitchFamily="2" charset="-122"/>
              <a:ea typeface="AaKaiTi" panose="02000500000000000000" pitchFamily="2" charset="-122"/>
              <a:cs typeface="AaKaiTi" panose="02000500000000000000" pitchFamily="2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4A22E5-4E92-4792-85BC-95B90DEFD736}"/>
              </a:ext>
            </a:extLst>
          </p:cNvPr>
          <p:cNvSpPr txBox="1"/>
          <p:nvPr/>
        </p:nvSpPr>
        <p:spPr>
          <a:xfrm>
            <a:off x="2859933" y="1114545"/>
            <a:ext cx="3608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AaKaiTi" panose="02000500000000000000" pitchFamily="2" charset="-122"/>
                <a:ea typeface="AaKaiTi" panose="02000500000000000000" pitchFamily="2" charset="-122"/>
                <a:cs typeface="AaKaiTi" panose="02000500000000000000" pitchFamily="2" charset="-122"/>
              </a:rPr>
              <a:t>回</a:t>
            </a:r>
            <a:r>
              <a:rPr lang="en-MY" altLang="zh-CN" sz="2400" dirty="0">
                <a:solidFill>
                  <a:schemeClr val="bg1"/>
                </a:solidFill>
                <a:latin typeface="AaKaiTi" panose="02000500000000000000" pitchFamily="2" charset="-122"/>
                <a:ea typeface="AaKaiTi" panose="02000500000000000000" pitchFamily="2" charset="-122"/>
                <a:cs typeface="AaKaiTi" panose="02000500000000000000" pitchFamily="2" charset="-122"/>
              </a:rPr>
              <a:t>Google Class</a:t>
            </a:r>
            <a:r>
              <a:rPr lang="en-US" altLang="zh-CN" sz="2400" dirty="0">
                <a:solidFill>
                  <a:schemeClr val="bg1"/>
                </a:solidFill>
                <a:latin typeface="AaKaiTi" panose="02000500000000000000" pitchFamily="2" charset="-122"/>
                <a:ea typeface="AaKaiTi" panose="02000500000000000000" pitchFamily="2" charset="-122"/>
                <a:cs typeface="AaKaiTi" panose="02000500000000000000" pitchFamily="2" charset="-122"/>
              </a:rPr>
              <a:t>room </a:t>
            </a:r>
            <a:r>
              <a:rPr lang="zh-CN" altLang="en-US" sz="2400" dirty="0">
                <a:solidFill>
                  <a:schemeClr val="bg1"/>
                </a:solidFill>
                <a:latin typeface="AaKaiTi" panose="02000500000000000000" pitchFamily="2" charset="-122"/>
                <a:ea typeface="AaKaiTi" panose="02000500000000000000" pitchFamily="2" charset="-122"/>
                <a:cs typeface="AaKaiTi" panose="02000500000000000000" pitchFamily="2" charset="-122"/>
              </a:rPr>
              <a:t>考试</a:t>
            </a:r>
            <a:endParaRPr lang="en-MY" sz="2400" dirty="0">
              <a:solidFill>
                <a:schemeClr val="bg1"/>
              </a:solidFill>
              <a:latin typeface="AaKaiTi" panose="02000500000000000000" pitchFamily="2" charset="-122"/>
              <a:ea typeface="AaKaiTi" panose="02000500000000000000" pitchFamily="2" charset="-122"/>
              <a:cs typeface="AaKaiTi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5172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07ADA8-8073-48BE-B33E-11CF77B39B8B}"/>
              </a:ext>
            </a:extLst>
          </p:cNvPr>
          <p:cNvSpPr txBox="1"/>
          <p:nvPr/>
        </p:nvSpPr>
        <p:spPr>
          <a:xfrm>
            <a:off x="609810" y="232585"/>
            <a:ext cx="797686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MY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202</a:t>
            </a:r>
            <a:r>
              <a:rPr lang="en-US" altLang="zh-CN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2</a:t>
            </a:r>
            <a:r>
              <a:rPr lang="zh-CN" altLang="en-US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年新生考试采用线上考试模式进行</a:t>
            </a:r>
            <a:endParaRPr lang="en-MY" altLang="zh-CN" sz="2000" dirty="0"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zh-CN" altLang="en-US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考试当天 </a:t>
            </a:r>
            <a:endParaRPr lang="en-MY" altLang="zh-CN" sz="2000" dirty="0"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pPr>
              <a:lnSpc>
                <a:spcPct val="150000"/>
              </a:lnSpc>
            </a:pPr>
            <a:r>
              <a:rPr lang="en-MY" altLang="zh-CN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      </a:t>
            </a:r>
            <a:r>
              <a:rPr lang="en-US" altLang="zh-CN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–4</a:t>
            </a:r>
            <a:r>
              <a:rPr lang="zh-CN" altLang="en-US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场考试都采用</a:t>
            </a:r>
            <a:r>
              <a:rPr lang="en-US" altLang="zh-CN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Google Form</a:t>
            </a:r>
            <a:r>
              <a:rPr lang="zh-CN" altLang="en-US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作答，每科</a:t>
            </a:r>
            <a:r>
              <a:rPr lang="en-US" altLang="zh-CN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1</a:t>
            </a:r>
            <a:r>
              <a:rPr lang="zh-CN" altLang="en-US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小时</a:t>
            </a:r>
            <a:r>
              <a:rPr lang="en-MY" altLang="zh-CN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/>
            </a:r>
            <a:br>
              <a:rPr lang="en-MY" altLang="zh-CN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</a:br>
            <a:r>
              <a:rPr lang="en-MY" altLang="zh-CN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       </a:t>
            </a:r>
            <a:r>
              <a:rPr lang="en-US" altLang="zh-CN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- 30</a:t>
            </a:r>
            <a:r>
              <a:rPr lang="zh-CN" altLang="en-US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间</a:t>
            </a:r>
            <a:r>
              <a:rPr lang="en-MY" altLang="zh-CN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Google Classroom</a:t>
            </a:r>
            <a:r>
              <a:rPr lang="zh-CN" altLang="en-US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作为考场。</a:t>
            </a:r>
            <a:r>
              <a:rPr lang="en-MY" altLang="zh-CN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/>
            </a:r>
            <a:br>
              <a:rPr lang="en-MY" altLang="zh-CN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</a:br>
            <a:r>
              <a:rPr lang="en-MY" altLang="zh-CN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       - </a:t>
            </a:r>
            <a:r>
              <a:rPr lang="zh-CN" altLang="en-US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每间课室每场都有监考老师</a:t>
            </a:r>
            <a:endParaRPr lang="en-MY" altLang="zh-CN" sz="2000" dirty="0"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pPr>
              <a:lnSpc>
                <a:spcPct val="150000"/>
              </a:lnSpc>
            </a:pPr>
            <a:r>
              <a:rPr lang="en-MY" altLang="zh-CN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       </a:t>
            </a:r>
            <a:r>
              <a:rPr lang="en-US" altLang="zh-CN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- </a:t>
            </a:r>
            <a:r>
              <a:rPr lang="zh-CN" altLang="en-US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考前</a:t>
            </a:r>
            <a:r>
              <a:rPr lang="en-US" altLang="zh-CN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15</a:t>
            </a:r>
            <a:r>
              <a:rPr lang="zh-CN" altLang="en-US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分钟请连线上</a:t>
            </a:r>
            <a:r>
              <a:rPr lang="zh-CN" altLang="en-US" sz="2000" dirty="0" smtClean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网</a:t>
            </a:r>
            <a:endParaRPr lang="en-US" altLang="zh-CN" sz="2000" dirty="0" smtClean="0"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pPr>
              <a:lnSpc>
                <a:spcPct val="150000"/>
              </a:lnSpc>
            </a:pPr>
            <a:r>
              <a:rPr lang="en-MY" altLang="zh-CN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 </a:t>
            </a:r>
            <a:r>
              <a:rPr lang="en-MY" altLang="zh-CN" sz="2000" dirty="0" smtClean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      </a:t>
            </a:r>
            <a:r>
              <a:rPr lang="en-US" altLang="zh-CN" sz="2000" dirty="0" smtClean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- </a:t>
            </a:r>
            <a:r>
              <a:rPr lang="zh-CN" altLang="en-US" sz="2000" dirty="0" smtClean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如有疑问请拨电</a:t>
            </a:r>
            <a:r>
              <a:rPr lang="zh-CN" altLang="en-US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或登入以下</a:t>
            </a:r>
            <a:r>
              <a:rPr lang="en-US" altLang="zh-CN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Google Meet</a:t>
            </a:r>
            <a:r>
              <a:rPr lang="zh-CN" altLang="en-US" sz="2000" dirty="0" smtClean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询问</a:t>
            </a:r>
            <a:r>
              <a:rPr lang="en-US" altLang="zh-CN" sz="2000" dirty="0" smtClean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/>
            </a:r>
            <a:br>
              <a:rPr lang="en-US" altLang="zh-CN" sz="2000" dirty="0" smtClean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</a:br>
            <a:r>
              <a:rPr lang="en-US" altLang="zh-CN" sz="2000" dirty="0" smtClean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          - 03-62587935 / 62587946</a:t>
            </a:r>
            <a:br>
              <a:rPr lang="en-US" altLang="zh-CN" sz="2000" dirty="0" smtClean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</a:br>
            <a:r>
              <a:rPr lang="en-US" altLang="zh-CN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          </a:t>
            </a:r>
            <a:r>
              <a:rPr lang="en-US" altLang="zh-CN" sz="2000" dirty="0" smtClean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- </a:t>
            </a:r>
            <a:r>
              <a:rPr lang="en-US" altLang="zh-CN" sz="2000" dirty="0" smtClean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  <a:hlinkClick r:id="rId2"/>
              </a:rPr>
              <a:t>https</a:t>
            </a:r>
            <a:r>
              <a:rPr lang="en-US" altLang="zh-CN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  <a:hlinkClick r:id="rId2"/>
              </a:rPr>
              <a:t>://</a:t>
            </a:r>
            <a:r>
              <a:rPr lang="en-US" altLang="zh-CN" sz="2000" dirty="0" smtClean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  <a:hlinkClick r:id="rId2"/>
              </a:rPr>
              <a:t>meet.google.com/ufn-kvmh-ddd</a:t>
            </a:r>
            <a:r>
              <a:rPr lang="en-US" altLang="zh-CN" sz="2000" dirty="0" smtClean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 (</a:t>
            </a:r>
            <a:r>
              <a:rPr lang="zh-CN" altLang="en-US" sz="2000" dirty="0" smtClean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只在考试当天开放）</a:t>
            </a:r>
            <a:endParaRPr lang="en-MY" altLang="zh-CN" sz="2000" dirty="0"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2C80AB9-15E8-418A-8B17-876DAF39B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640213"/>
              </p:ext>
            </p:extLst>
          </p:nvPr>
        </p:nvGraphicFramePr>
        <p:xfrm>
          <a:off x="1369252" y="4813589"/>
          <a:ext cx="9577064" cy="1743076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183042">
                  <a:extLst>
                    <a:ext uri="{9D8B030D-6E8A-4147-A177-3AD203B41FA5}">
                      <a16:colId xmlns:a16="http://schemas.microsoft.com/office/drawing/2014/main" val="900985939"/>
                    </a:ext>
                  </a:extLst>
                </a:gridCol>
                <a:gridCol w="1803584">
                  <a:extLst>
                    <a:ext uri="{9D8B030D-6E8A-4147-A177-3AD203B41FA5}">
                      <a16:colId xmlns:a16="http://schemas.microsoft.com/office/drawing/2014/main" val="4053428393"/>
                    </a:ext>
                  </a:extLst>
                </a:gridCol>
                <a:gridCol w="2259106">
                  <a:extLst>
                    <a:ext uri="{9D8B030D-6E8A-4147-A177-3AD203B41FA5}">
                      <a16:colId xmlns:a16="http://schemas.microsoft.com/office/drawing/2014/main" val="2294423106"/>
                    </a:ext>
                  </a:extLst>
                </a:gridCol>
                <a:gridCol w="1819835">
                  <a:extLst>
                    <a:ext uri="{9D8B030D-6E8A-4147-A177-3AD203B41FA5}">
                      <a16:colId xmlns:a16="http://schemas.microsoft.com/office/drawing/2014/main" val="671405611"/>
                    </a:ext>
                  </a:extLst>
                </a:gridCol>
                <a:gridCol w="2511497">
                  <a:extLst>
                    <a:ext uri="{9D8B030D-6E8A-4147-A177-3AD203B41FA5}">
                      <a16:colId xmlns:a16="http://schemas.microsoft.com/office/drawing/2014/main" val="1893253590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1800">
                          <a:effectLst/>
                          <a:latin typeface="AaKaiTi" panose="02000500000000000000" pitchFamily="2" charset="-128"/>
                          <a:ea typeface="AaKaiTi" panose="02000500000000000000" pitchFamily="2" charset="-128"/>
                          <a:cs typeface="AaKaiTi" panose="02000500000000000000" pitchFamily="2" charset="-128"/>
                        </a:rPr>
                        <a:t>时间</a:t>
                      </a:r>
                      <a:endParaRPr lang="en-MY" sz="1800">
                        <a:effectLst/>
                        <a:latin typeface="AaKaiTi" panose="02000500000000000000" pitchFamily="2" charset="-128"/>
                        <a:ea typeface="AaKaiTi" panose="02000500000000000000" pitchFamily="2" charset="-128"/>
                        <a:cs typeface="AaKaiTi" panose="02000500000000000000" pitchFamily="2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MY" sz="1800">
                          <a:effectLst/>
                          <a:latin typeface="AaKaiTi" panose="02000500000000000000" pitchFamily="2" charset="-128"/>
                          <a:ea typeface="AaKaiTi" panose="02000500000000000000" pitchFamily="2" charset="-128"/>
                          <a:cs typeface="AaKaiTi" panose="02000500000000000000" pitchFamily="2" charset="-128"/>
                        </a:rPr>
                        <a:t>Time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MY" sz="1800">
                          <a:effectLst/>
                          <a:latin typeface="AaKaiTi" panose="02000500000000000000" pitchFamily="2" charset="-128"/>
                          <a:ea typeface="AaKaiTi" panose="02000500000000000000" pitchFamily="2" charset="-128"/>
                          <a:cs typeface="AaKaiTi" panose="02000500000000000000" pitchFamily="2" charset="-128"/>
                        </a:rPr>
                        <a:t>08:00-09:00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MY" sz="1800" dirty="0">
                          <a:effectLst/>
                          <a:latin typeface="AaKaiTi" panose="02000500000000000000" pitchFamily="2" charset="-128"/>
                          <a:ea typeface="AaKaiTi" panose="02000500000000000000" pitchFamily="2" charset="-128"/>
                          <a:cs typeface="AaKaiTi" panose="02000500000000000000" pitchFamily="2" charset="-128"/>
                        </a:rPr>
                        <a:t>09:15-10:15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MY" sz="1800" dirty="0">
                          <a:effectLst/>
                          <a:latin typeface="AaKaiTi" panose="02000500000000000000" pitchFamily="2" charset="-128"/>
                          <a:ea typeface="AaKaiTi" panose="02000500000000000000" pitchFamily="2" charset="-128"/>
                          <a:cs typeface="AaKaiTi" panose="02000500000000000000" pitchFamily="2" charset="-128"/>
                        </a:rPr>
                        <a:t>10:45-11:45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MY" sz="1800">
                          <a:effectLst/>
                          <a:latin typeface="AaKaiTi" panose="02000500000000000000" pitchFamily="2" charset="-128"/>
                          <a:ea typeface="AaKaiTi" panose="02000500000000000000" pitchFamily="2" charset="-128"/>
                          <a:cs typeface="AaKaiTi" panose="02000500000000000000" pitchFamily="2" charset="-128"/>
                        </a:rPr>
                        <a:t>12:00-13:00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91955827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indent="-469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1800">
                          <a:effectLst/>
                          <a:latin typeface="AaKaiTi" panose="02000500000000000000" pitchFamily="2" charset="-128"/>
                          <a:ea typeface="AaKaiTi" panose="02000500000000000000" pitchFamily="2" charset="-128"/>
                          <a:cs typeface="AaKaiTi" panose="02000500000000000000" pitchFamily="2" charset="-128"/>
                        </a:rPr>
                        <a:t>科目</a:t>
                      </a:r>
                      <a:endParaRPr lang="en-MY" sz="1800">
                        <a:effectLst/>
                        <a:latin typeface="AaKaiTi" panose="02000500000000000000" pitchFamily="2" charset="-128"/>
                        <a:ea typeface="AaKaiTi" panose="02000500000000000000" pitchFamily="2" charset="-128"/>
                        <a:cs typeface="AaKaiTi" panose="02000500000000000000" pitchFamily="2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MY" sz="1800">
                          <a:effectLst/>
                          <a:latin typeface="AaKaiTi" panose="02000500000000000000" pitchFamily="2" charset="-128"/>
                          <a:ea typeface="AaKaiTi" panose="02000500000000000000" pitchFamily="2" charset="-128"/>
                          <a:cs typeface="AaKaiTi" panose="02000500000000000000" pitchFamily="2" charset="-128"/>
                        </a:rPr>
                        <a:t>Subject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1800" dirty="0">
                          <a:effectLst/>
                          <a:latin typeface="AaKaiTi" panose="02000500000000000000" pitchFamily="2" charset="-128"/>
                          <a:ea typeface="AaKaiTi" panose="02000500000000000000" pitchFamily="2" charset="-128"/>
                          <a:cs typeface="AaKaiTi" panose="02000500000000000000" pitchFamily="2" charset="-128"/>
                        </a:rPr>
                        <a:t>华文</a:t>
                      </a:r>
                      <a:endParaRPr lang="en-MY" sz="1800" dirty="0">
                        <a:effectLst/>
                        <a:latin typeface="AaKaiTi" panose="02000500000000000000" pitchFamily="2" charset="-128"/>
                        <a:ea typeface="AaKaiTi" panose="02000500000000000000" pitchFamily="2" charset="-128"/>
                        <a:cs typeface="AaKaiTi" panose="02000500000000000000" pitchFamily="2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MY" sz="1800" dirty="0">
                          <a:effectLst/>
                          <a:latin typeface="AaKaiTi" panose="02000500000000000000" pitchFamily="2" charset="-128"/>
                          <a:ea typeface="AaKaiTi" panose="02000500000000000000" pitchFamily="2" charset="-128"/>
                          <a:cs typeface="AaKaiTi" panose="02000500000000000000" pitchFamily="2" charset="-128"/>
                        </a:rPr>
                        <a:t>Chinese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altLang="en-US" sz="1800" dirty="0">
                          <a:effectLst/>
                          <a:latin typeface="AaKaiTi" panose="02000500000000000000" pitchFamily="2" charset="-128"/>
                          <a:ea typeface="AaKaiTi" panose="02000500000000000000" pitchFamily="2" charset="-128"/>
                          <a:cs typeface="AaKaiTi" panose="02000500000000000000" pitchFamily="2" charset="-128"/>
                        </a:rPr>
                        <a:t>英文</a:t>
                      </a:r>
                      <a:endParaRPr lang="en-MY" sz="1800" dirty="0">
                        <a:effectLst/>
                        <a:latin typeface="AaKaiTi" panose="02000500000000000000" pitchFamily="2" charset="-128"/>
                        <a:ea typeface="AaKaiTi" panose="02000500000000000000" pitchFamily="2" charset="-128"/>
                        <a:cs typeface="AaKaiTi" panose="02000500000000000000" pitchFamily="2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MY" sz="1800" dirty="0">
                          <a:effectLst/>
                          <a:latin typeface="AaKaiTi" panose="02000500000000000000" pitchFamily="2" charset="-128"/>
                          <a:ea typeface="AaKaiTi" panose="02000500000000000000" pitchFamily="2" charset="-128"/>
                          <a:cs typeface="AaKaiTi" panose="02000500000000000000" pitchFamily="2" charset="-128"/>
                        </a:rPr>
                        <a:t>English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sz="1800">
                          <a:effectLst/>
                          <a:latin typeface="AaKaiTi" panose="02000500000000000000" pitchFamily="2" charset="-128"/>
                          <a:ea typeface="AaKaiTi" panose="02000500000000000000" pitchFamily="2" charset="-128"/>
                          <a:cs typeface="AaKaiTi" panose="02000500000000000000" pitchFamily="2" charset="-128"/>
                        </a:rPr>
                        <a:t>数学</a:t>
                      </a:r>
                      <a:endParaRPr lang="en-MY" sz="1800">
                        <a:effectLst/>
                        <a:latin typeface="AaKaiTi" panose="02000500000000000000" pitchFamily="2" charset="-128"/>
                        <a:ea typeface="AaKaiTi" panose="02000500000000000000" pitchFamily="2" charset="-128"/>
                        <a:cs typeface="AaKaiTi" panose="02000500000000000000" pitchFamily="2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MY" sz="1800">
                          <a:effectLst/>
                          <a:latin typeface="AaKaiTi" panose="02000500000000000000" pitchFamily="2" charset="-128"/>
                          <a:ea typeface="AaKaiTi" panose="02000500000000000000" pitchFamily="2" charset="-128"/>
                          <a:cs typeface="AaKaiTi" panose="02000500000000000000" pitchFamily="2" charset="-128"/>
                        </a:rPr>
                        <a:t>Maths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177800" indent="-1778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CN" altLang="en-US" sz="1800" dirty="0">
                          <a:effectLst/>
                          <a:latin typeface="AaKaiTi" panose="02000500000000000000" pitchFamily="2" charset="-128"/>
                          <a:ea typeface="AaKaiTi" panose="02000500000000000000" pitchFamily="2" charset="-128"/>
                          <a:cs typeface="AaKaiTi" panose="02000500000000000000" pitchFamily="2" charset="-128"/>
                        </a:rPr>
                        <a:t>国文</a:t>
                      </a:r>
                      <a:endParaRPr lang="en-MY" sz="1800" dirty="0">
                        <a:effectLst/>
                        <a:latin typeface="AaKaiTi" panose="02000500000000000000" pitchFamily="2" charset="-128"/>
                        <a:ea typeface="AaKaiTi" panose="02000500000000000000" pitchFamily="2" charset="-128"/>
                        <a:cs typeface="AaKaiTi" panose="02000500000000000000" pitchFamily="2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MY" sz="1800" dirty="0">
                          <a:effectLst/>
                          <a:latin typeface="AaKaiTi" panose="02000500000000000000" pitchFamily="2" charset="-128"/>
                          <a:ea typeface="AaKaiTi" panose="02000500000000000000" pitchFamily="2" charset="-128"/>
                          <a:cs typeface="AaKaiTi" panose="02000500000000000000" pitchFamily="2" charset="-128"/>
                        </a:rPr>
                        <a:t>Bahasa Malaysia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109979787"/>
                  </a:ext>
                </a:extLst>
              </a:tr>
            </a:tbl>
          </a:graphicData>
        </a:graphic>
      </p:graphicFrame>
      <p:pic>
        <p:nvPicPr>
          <p:cNvPr id="1026" name="Picture 2" descr="Google Meet Logo Download Vector">
            <a:extLst>
              <a:ext uri="{FF2B5EF4-FFF2-40B4-BE49-F238E27FC236}">
                <a16:creationId xmlns:a16="http://schemas.microsoft.com/office/drawing/2014/main" id="{44B8E41B-E536-4893-90FF-2BFA0C226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483" y="1165762"/>
            <a:ext cx="1120175" cy="11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ogle Classroom Logo transparent PNG - StickPNG">
            <a:extLst>
              <a:ext uri="{FF2B5EF4-FFF2-40B4-BE49-F238E27FC236}">
                <a16:creationId xmlns:a16="http://schemas.microsoft.com/office/drawing/2014/main" id="{FAD51C50-C23A-42DB-8567-90DBAD206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880" y="626528"/>
            <a:ext cx="1379494" cy="13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723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agit_SNG831">
            <a:extLst>
              <a:ext uri="{FF2B5EF4-FFF2-40B4-BE49-F238E27FC236}">
                <a16:creationId xmlns:a16="http://schemas.microsoft.com/office/drawing/2014/main" id="{8C13BEEF-BB0A-4C81-89E5-678F6FF16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139" y="0"/>
            <a:ext cx="8219722" cy="6858000"/>
          </a:xfrm>
          <a:prstGeom prst="rect">
            <a:avLst/>
          </a:prstGeom>
        </p:spPr>
      </p:pic>
      <p:pic>
        <p:nvPicPr>
          <p:cNvPr id="4" name="Picture 2" descr="Numbers,three,3,drop shadow,typography - free image from needpix.com">
            <a:extLst>
              <a:ext uri="{FF2B5EF4-FFF2-40B4-BE49-F238E27FC236}">
                <a16:creationId xmlns:a16="http://schemas.microsoft.com/office/drawing/2014/main" id="{AB5C56AB-72BF-4BC0-ABEF-3C1A0093D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0" y="187404"/>
            <a:ext cx="541537" cy="81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箭头: 右 8">
            <a:extLst>
              <a:ext uri="{FF2B5EF4-FFF2-40B4-BE49-F238E27FC236}">
                <a16:creationId xmlns:a16="http://schemas.microsoft.com/office/drawing/2014/main" id="{504EF276-3C75-4297-8059-82D70AE05D94}"/>
              </a:ext>
            </a:extLst>
          </p:cNvPr>
          <p:cNvSpPr/>
          <p:nvPr/>
        </p:nvSpPr>
        <p:spPr>
          <a:xfrm>
            <a:off x="3307302" y="6103070"/>
            <a:ext cx="539234" cy="4297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箭头: 右 8">
            <a:extLst>
              <a:ext uri="{FF2B5EF4-FFF2-40B4-BE49-F238E27FC236}">
                <a16:creationId xmlns:a16="http://schemas.microsoft.com/office/drawing/2014/main" id="{782E0DE4-76CE-40AC-975C-2B9B1214B327}"/>
              </a:ext>
            </a:extLst>
          </p:cNvPr>
          <p:cNvSpPr/>
          <p:nvPr/>
        </p:nvSpPr>
        <p:spPr>
          <a:xfrm rot="8432242">
            <a:off x="5670196" y="561485"/>
            <a:ext cx="539234" cy="4297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362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umbers,three,3,drop shadow,typography - free image from needpix.com">
            <a:extLst>
              <a:ext uri="{FF2B5EF4-FFF2-40B4-BE49-F238E27FC236}">
                <a16:creationId xmlns:a16="http://schemas.microsoft.com/office/drawing/2014/main" id="{AB5C56AB-72BF-4BC0-ABEF-3C1A0093D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0" y="187404"/>
            <a:ext cx="541537" cy="81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nagit_SNG810">
            <a:extLst>
              <a:ext uri="{FF2B5EF4-FFF2-40B4-BE49-F238E27FC236}">
                <a16:creationId xmlns:a16="http://schemas.microsoft.com/office/drawing/2014/main" id="{81E01A82-A9EB-4FD0-B561-6DA6B6DFD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11" y="310197"/>
            <a:ext cx="12192000" cy="5520430"/>
          </a:xfrm>
          <a:prstGeom prst="rect">
            <a:avLst/>
          </a:prstGeom>
        </p:spPr>
      </p:pic>
      <p:sp>
        <p:nvSpPr>
          <p:cNvPr id="7" name="箭头: 右 8">
            <a:extLst>
              <a:ext uri="{FF2B5EF4-FFF2-40B4-BE49-F238E27FC236}">
                <a16:creationId xmlns:a16="http://schemas.microsoft.com/office/drawing/2014/main" id="{782E0DE4-76CE-40AC-975C-2B9B1214B327}"/>
              </a:ext>
            </a:extLst>
          </p:cNvPr>
          <p:cNvSpPr/>
          <p:nvPr/>
        </p:nvSpPr>
        <p:spPr>
          <a:xfrm rot="8432242">
            <a:off x="6109466" y="95321"/>
            <a:ext cx="539234" cy="4297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012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umbers,three,3,drop shadow,typography - free image from needpix.com">
            <a:extLst>
              <a:ext uri="{FF2B5EF4-FFF2-40B4-BE49-F238E27FC236}">
                <a16:creationId xmlns:a16="http://schemas.microsoft.com/office/drawing/2014/main" id="{5046807D-386B-48B5-AC20-5BCD32052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0" y="187404"/>
            <a:ext cx="541537" cy="81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nagit_SNG854">
            <a:extLst>
              <a:ext uri="{FF2B5EF4-FFF2-40B4-BE49-F238E27FC236}">
                <a16:creationId xmlns:a16="http://schemas.microsoft.com/office/drawing/2014/main" id="{A9B6E2AB-02B4-48F5-AB73-4138217D3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18" y="187404"/>
            <a:ext cx="11580952" cy="3723809"/>
          </a:xfrm>
          <a:prstGeom prst="rect">
            <a:avLst/>
          </a:prstGeom>
        </p:spPr>
      </p:pic>
      <p:sp>
        <p:nvSpPr>
          <p:cNvPr id="8" name="箭头: 右 8">
            <a:extLst>
              <a:ext uri="{FF2B5EF4-FFF2-40B4-BE49-F238E27FC236}">
                <a16:creationId xmlns:a16="http://schemas.microsoft.com/office/drawing/2014/main" id="{C52F2781-67B0-4590-ADCD-86EAAE6E6EB9}"/>
              </a:ext>
            </a:extLst>
          </p:cNvPr>
          <p:cNvSpPr/>
          <p:nvPr/>
        </p:nvSpPr>
        <p:spPr>
          <a:xfrm rot="14694350">
            <a:off x="4167912" y="3108858"/>
            <a:ext cx="539234" cy="4297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A18FD-823D-438A-AE98-26AA8A8B75D2}"/>
              </a:ext>
            </a:extLst>
          </p:cNvPr>
          <p:cNvSpPr/>
          <p:nvPr/>
        </p:nvSpPr>
        <p:spPr>
          <a:xfrm>
            <a:off x="6266329" y="1001189"/>
            <a:ext cx="1604683" cy="5765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35814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SNG83F">
            <a:extLst>
              <a:ext uri="{FF2B5EF4-FFF2-40B4-BE49-F238E27FC236}">
                <a16:creationId xmlns:a16="http://schemas.microsoft.com/office/drawing/2014/main" id="{F1F295C6-0D4E-436F-A9B1-E4B656BD0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74" y="187404"/>
            <a:ext cx="11609524" cy="5790476"/>
          </a:xfrm>
          <a:prstGeom prst="rect">
            <a:avLst/>
          </a:prstGeom>
        </p:spPr>
      </p:pic>
      <p:pic>
        <p:nvPicPr>
          <p:cNvPr id="3" name="Picture 2" descr="Numbers,three,3,drop shadow,typography - free image from needpix.com">
            <a:extLst>
              <a:ext uri="{FF2B5EF4-FFF2-40B4-BE49-F238E27FC236}">
                <a16:creationId xmlns:a16="http://schemas.microsoft.com/office/drawing/2014/main" id="{B827B85F-3558-4404-B51D-3D681F244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0" y="187404"/>
            <a:ext cx="541537" cy="81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1E5196-B6EC-4F59-8796-B038F76A0AE7}"/>
              </a:ext>
            </a:extLst>
          </p:cNvPr>
          <p:cNvSpPr/>
          <p:nvPr/>
        </p:nvSpPr>
        <p:spPr>
          <a:xfrm>
            <a:off x="6266329" y="1001189"/>
            <a:ext cx="1604683" cy="5765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箭头: 右 8">
            <a:extLst>
              <a:ext uri="{FF2B5EF4-FFF2-40B4-BE49-F238E27FC236}">
                <a16:creationId xmlns:a16="http://schemas.microsoft.com/office/drawing/2014/main" id="{3CE20653-0419-47E7-8754-5B4AB21C6DA2}"/>
              </a:ext>
            </a:extLst>
          </p:cNvPr>
          <p:cNvSpPr/>
          <p:nvPr/>
        </p:nvSpPr>
        <p:spPr>
          <a:xfrm rot="14694350">
            <a:off x="5216783" y="4785258"/>
            <a:ext cx="539234" cy="4297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986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umbers,three,3,drop shadow,typography - free image from needpix.com">
            <a:extLst>
              <a:ext uri="{FF2B5EF4-FFF2-40B4-BE49-F238E27FC236}">
                <a16:creationId xmlns:a16="http://schemas.microsoft.com/office/drawing/2014/main" id="{AB5C56AB-72BF-4BC0-ABEF-3C1A0093D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0" y="187404"/>
            <a:ext cx="541537" cy="81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nagit_SNG831">
            <a:extLst>
              <a:ext uri="{FF2B5EF4-FFF2-40B4-BE49-F238E27FC236}">
                <a16:creationId xmlns:a16="http://schemas.microsoft.com/office/drawing/2014/main" id="{D5916020-BD65-4986-8191-EE578B45B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139" y="0"/>
            <a:ext cx="8219722" cy="6858000"/>
          </a:xfrm>
          <a:prstGeom prst="rect">
            <a:avLst/>
          </a:prstGeom>
        </p:spPr>
      </p:pic>
      <p:sp>
        <p:nvSpPr>
          <p:cNvPr id="8" name="箭头: 右 8">
            <a:extLst>
              <a:ext uri="{FF2B5EF4-FFF2-40B4-BE49-F238E27FC236}">
                <a16:creationId xmlns:a16="http://schemas.microsoft.com/office/drawing/2014/main" id="{8AD0089C-9CA3-4862-8535-E068A2C721E9}"/>
              </a:ext>
            </a:extLst>
          </p:cNvPr>
          <p:cNvSpPr/>
          <p:nvPr/>
        </p:nvSpPr>
        <p:spPr>
          <a:xfrm>
            <a:off x="3307302" y="6103070"/>
            <a:ext cx="539234" cy="4297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389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agit_SNG845">
            <a:extLst>
              <a:ext uri="{FF2B5EF4-FFF2-40B4-BE49-F238E27FC236}">
                <a16:creationId xmlns:a16="http://schemas.microsoft.com/office/drawing/2014/main" id="{695BFBA4-065A-4C40-8D9F-4FBACA0E6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12" y="0"/>
            <a:ext cx="9462977" cy="6858000"/>
          </a:xfrm>
          <a:prstGeom prst="rect">
            <a:avLst/>
          </a:prstGeom>
        </p:spPr>
      </p:pic>
      <p:pic>
        <p:nvPicPr>
          <p:cNvPr id="4" name="Picture 2" descr="Numbers,three,3,drop shadow,typography - free image from needpix.com">
            <a:extLst>
              <a:ext uri="{FF2B5EF4-FFF2-40B4-BE49-F238E27FC236}">
                <a16:creationId xmlns:a16="http://schemas.microsoft.com/office/drawing/2014/main" id="{EB586891-EEF7-40D7-B292-FD8358838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0" y="187404"/>
            <a:ext cx="541537" cy="81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箭头: 右 8">
            <a:extLst>
              <a:ext uri="{FF2B5EF4-FFF2-40B4-BE49-F238E27FC236}">
                <a16:creationId xmlns:a16="http://schemas.microsoft.com/office/drawing/2014/main" id="{A26FA2E9-AE30-40D5-993C-1A7CA62CA746}"/>
              </a:ext>
            </a:extLst>
          </p:cNvPr>
          <p:cNvSpPr/>
          <p:nvPr/>
        </p:nvSpPr>
        <p:spPr>
          <a:xfrm rot="14694350">
            <a:off x="10416311" y="2346858"/>
            <a:ext cx="539234" cy="4297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827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umbers,three,3,drop shadow,typography - free image from needpix.com">
            <a:extLst>
              <a:ext uri="{FF2B5EF4-FFF2-40B4-BE49-F238E27FC236}">
                <a16:creationId xmlns:a16="http://schemas.microsoft.com/office/drawing/2014/main" id="{682E49F6-991E-41E3-AD45-79DF993E4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0" y="187404"/>
            <a:ext cx="541537" cy="81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nagit_SNG82A">
            <a:extLst>
              <a:ext uri="{FF2B5EF4-FFF2-40B4-BE49-F238E27FC236}">
                <a16:creationId xmlns:a16="http://schemas.microsoft.com/office/drawing/2014/main" id="{2C5E6462-8DD6-43C0-A2B3-CF4F029D2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12" y="0"/>
            <a:ext cx="9462977" cy="6858000"/>
          </a:xfrm>
          <a:prstGeom prst="rect">
            <a:avLst/>
          </a:prstGeom>
        </p:spPr>
      </p:pic>
      <p:sp>
        <p:nvSpPr>
          <p:cNvPr id="5" name="箭头: 右 8">
            <a:extLst>
              <a:ext uri="{FF2B5EF4-FFF2-40B4-BE49-F238E27FC236}">
                <a16:creationId xmlns:a16="http://schemas.microsoft.com/office/drawing/2014/main" id="{0B4C5ADF-AD64-4370-BFD7-15F7BCA09A0A}"/>
              </a:ext>
            </a:extLst>
          </p:cNvPr>
          <p:cNvSpPr/>
          <p:nvPr/>
        </p:nvSpPr>
        <p:spPr>
          <a:xfrm rot="14694350">
            <a:off x="4141019" y="2714410"/>
            <a:ext cx="539234" cy="4297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185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箭头: 右 8">
            <a:extLst>
              <a:ext uri="{FF2B5EF4-FFF2-40B4-BE49-F238E27FC236}">
                <a16:creationId xmlns:a16="http://schemas.microsoft.com/office/drawing/2014/main" id="{A176A0E5-C142-48D6-9A63-25AE37368418}"/>
              </a:ext>
            </a:extLst>
          </p:cNvPr>
          <p:cNvSpPr/>
          <p:nvPr/>
        </p:nvSpPr>
        <p:spPr>
          <a:xfrm rot="14694350">
            <a:off x="3235585" y="482198"/>
            <a:ext cx="539234" cy="4297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箭头: 右 8">
            <a:extLst>
              <a:ext uri="{FF2B5EF4-FFF2-40B4-BE49-F238E27FC236}">
                <a16:creationId xmlns:a16="http://schemas.microsoft.com/office/drawing/2014/main" id="{6836C43F-A69F-4B43-92D2-44CFACE5A2D0}"/>
              </a:ext>
            </a:extLst>
          </p:cNvPr>
          <p:cNvSpPr/>
          <p:nvPr/>
        </p:nvSpPr>
        <p:spPr>
          <a:xfrm rot="14694350">
            <a:off x="6216005" y="482200"/>
            <a:ext cx="539234" cy="42975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箭头: 右 8">
            <a:extLst>
              <a:ext uri="{FF2B5EF4-FFF2-40B4-BE49-F238E27FC236}">
                <a16:creationId xmlns:a16="http://schemas.microsoft.com/office/drawing/2014/main" id="{E34B1BBD-8BF5-4EF1-A89E-CFAA4383F079}"/>
              </a:ext>
            </a:extLst>
          </p:cNvPr>
          <p:cNvSpPr/>
          <p:nvPr/>
        </p:nvSpPr>
        <p:spPr>
          <a:xfrm rot="14694350">
            <a:off x="9257293" y="482199"/>
            <a:ext cx="539234" cy="4297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2" descr="Numbers,three,3,drop shadow,typography - free image from needpix.com">
            <a:extLst>
              <a:ext uri="{FF2B5EF4-FFF2-40B4-BE49-F238E27FC236}">
                <a16:creationId xmlns:a16="http://schemas.microsoft.com/office/drawing/2014/main" id="{3C4C8141-9F9A-498C-96EF-962A26109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0" y="187404"/>
            <a:ext cx="541537" cy="81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21635D5-4A0D-4680-9AC9-B5D757A32A99}"/>
              </a:ext>
            </a:extLst>
          </p:cNvPr>
          <p:cNvGrpSpPr/>
          <p:nvPr/>
        </p:nvGrpSpPr>
        <p:grpSpPr>
          <a:xfrm>
            <a:off x="1878137" y="0"/>
            <a:ext cx="15038263" cy="12250271"/>
            <a:chOff x="1878137" y="0"/>
            <a:chExt cx="15038263" cy="12250271"/>
          </a:xfrm>
        </p:grpSpPr>
        <p:pic>
          <p:nvPicPr>
            <p:cNvPr id="3" name="Snagit_SNG830">
              <a:extLst>
                <a:ext uri="{FF2B5EF4-FFF2-40B4-BE49-F238E27FC236}">
                  <a16:creationId xmlns:a16="http://schemas.microsoft.com/office/drawing/2014/main" id="{57D9BA4B-BF36-4AC6-98C6-FE28B4FEE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137" y="0"/>
              <a:ext cx="15038263" cy="1225027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64BA0E-0550-4FFE-9636-BB78E286D04B}"/>
                </a:ext>
              </a:extLst>
            </p:cNvPr>
            <p:cNvSpPr/>
            <p:nvPr/>
          </p:nvSpPr>
          <p:spPr>
            <a:xfrm>
              <a:off x="2945249" y="3908609"/>
              <a:ext cx="7695857" cy="5109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3996913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993AAD0-C14D-4FCD-B663-44A3B1876396}"/>
              </a:ext>
            </a:extLst>
          </p:cNvPr>
          <p:cNvSpPr txBox="1"/>
          <p:nvPr/>
        </p:nvSpPr>
        <p:spPr>
          <a:xfrm>
            <a:off x="8442141" y="4342075"/>
            <a:ext cx="28541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请填写个人资料</a:t>
            </a:r>
            <a:endParaRPr lang="en-GB" sz="2800" dirty="0"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</p:txBody>
      </p:sp>
      <p:pic>
        <p:nvPicPr>
          <p:cNvPr id="8" name="Picture 2" descr="Numbers,three,3,drop shadow,typography - free image from needpix.com">
            <a:extLst>
              <a:ext uri="{FF2B5EF4-FFF2-40B4-BE49-F238E27FC236}">
                <a16:creationId xmlns:a16="http://schemas.microsoft.com/office/drawing/2014/main" id="{74B9290B-C99D-4664-AF7F-32E55FEDF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0" y="187404"/>
            <a:ext cx="541537" cy="81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2655FDD-4A41-488C-A3E4-F3850FF14800}"/>
              </a:ext>
            </a:extLst>
          </p:cNvPr>
          <p:cNvGrpSpPr/>
          <p:nvPr/>
        </p:nvGrpSpPr>
        <p:grpSpPr>
          <a:xfrm>
            <a:off x="1439923" y="0"/>
            <a:ext cx="6645897" cy="6858000"/>
            <a:chOff x="1439923" y="0"/>
            <a:chExt cx="6645897" cy="6858000"/>
          </a:xfrm>
        </p:grpSpPr>
        <p:pic>
          <p:nvPicPr>
            <p:cNvPr id="3" name="Snagit_SNG83E">
              <a:extLst>
                <a:ext uri="{FF2B5EF4-FFF2-40B4-BE49-F238E27FC236}">
                  <a16:creationId xmlns:a16="http://schemas.microsoft.com/office/drawing/2014/main" id="{CA48E8D8-6C7E-4B1C-96F6-D883E162C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9923" y="0"/>
              <a:ext cx="6645897" cy="6858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38B83D6-543B-401D-AA11-1169B1A3E570}"/>
                </a:ext>
              </a:extLst>
            </p:cNvPr>
            <p:cNvSpPr/>
            <p:nvPr/>
          </p:nvSpPr>
          <p:spPr>
            <a:xfrm>
              <a:off x="1864659" y="1129553"/>
              <a:ext cx="3594847" cy="2510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B118D5A-8EAE-434F-A2C3-E4BEEF4D6FF5}"/>
              </a:ext>
            </a:extLst>
          </p:cNvPr>
          <p:cNvSpPr txBox="1"/>
          <p:nvPr/>
        </p:nvSpPr>
        <p:spPr>
          <a:xfrm>
            <a:off x="3058849" y="2214282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AaKaiTi" panose="02000500000000000000" pitchFamily="2" charset="-122"/>
                <a:ea typeface="AaKaiTi" panose="02000500000000000000" pitchFamily="2" charset="-122"/>
                <a:cs typeface="AaKaiTi" panose="02000500000000000000" pitchFamily="2" charset="-122"/>
              </a:rPr>
              <a:t>非华裔的同学如没有中文姓名请填写英文姓名</a:t>
            </a:r>
            <a:endParaRPr lang="en-MY" dirty="0">
              <a:latin typeface="AaKaiTi" panose="02000500000000000000" pitchFamily="2" charset="-122"/>
              <a:ea typeface="AaKaiTi" panose="02000500000000000000" pitchFamily="2" charset="-122"/>
              <a:cs typeface="AaKaiTi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5156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umbers,three,3,drop shadow,typography - free image from needpix.com">
            <a:extLst>
              <a:ext uri="{FF2B5EF4-FFF2-40B4-BE49-F238E27FC236}">
                <a16:creationId xmlns:a16="http://schemas.microsoft.com/office/drawing/2014/main" id="{712F3456-E67B-4FBC-A404-ED7334EEC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83" y="0"/>
            <a:ext cx="541537" cy="81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nagit_SNG842">
            <a:extLst>
              <a:ext uri="{FF2B5EF4-FFF2-40B4-BE49-F238E27FC236}">
                <a16:creationId xmlns:a16="http://schemas.microsoft.com/office/drawing/2014/main" id="{680063D9-785D-4756-8C85-59DD3156C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07" y="0"/>
            <a:ext cx="759542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DA7EDE-9C46-406F-9673-10E3B71BFCAE}"/>
              </a:ext>
            </a:extLst>
          </p:cNvPr>
          <p:cNvSpPr txBox="1"/>
          <p:nvPr/>
        </p:nvSpPr>
        <p:spPr>
          <a:xfrm>
            <a:off x="7516057" y="4702926"/>
            <a:ext cx="37619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请填写个人资料</a:t>
            </a:r>
            <a:r>
              <a:rPr lang="en-GB" altLang="zh-CN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,</a:t>
            </a:r>
            <a:r>
              <a:rPr lang="zh-CN" altLang="en-US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 </a:t>
            </a:r>
            <a:r>
              <a:rPr lang="en-MY" altLang="zh-CN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/>
            </a:r>
            <a:br>
              <a:rPr lang="en-MY" altLang="zh-CN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</a:br>
            <a:r>
              <a:rPr lang="zh-CN" altLang="en-US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完成后，点选“</a:t>
            </a:r>
            <a:r>
              <a:rPr lang="en-MY" altLang="zh-CN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Next</a:t>
            </a:r>
            <a:r>
              <a:rPr lang="zh-CN" altLang="en-US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”</a:t>
            </a:r>
            <a:endParaRPr lang="en-GB" sz="2800" dirty="0"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4407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C50CFE-F3EC-43E9-860F-F418F882F7E6}"/>
              </a:ext>
            </a:extLst>
          </p:cNvPr>
          <p:cNvSpPr txBox="1"/>
          <p:nvPr/>
        </p:nvSpPr>
        <p:spPr>
          <a:xfrm>
            <a:off x="665826" y="603681"/>
            <a:ext cx="5532284" cy="1972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登出</a:t>
            </a:r>
            <a:r>
              <a:rPr lang="en-MY" altLang="zh-CN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Google</a:t>
            </a:r>
            <a:r>
              <a:rPr lang="zh-CN" altLang="en-US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其他用户户口。</a:t>
            </a:r>
            <a:endParaRPr lang="en-MY" altLang="zh-CN" sz="2800" dirty="0"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登入</a:t>
            </a:r>
            <a:r>
              <a:rPr lang="en-US" altLang="zh-CN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CAS</a:t>
            </a:r>
            <a:r>
              <a:rPr lang="zh-CN" altLang="en-US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（本校行政系统）。</a:t>
            </a:r>
            <a:endParaRPr lang="en-MY" altLang="zh-CN" sz="2800" dirty="0"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从</a:t>
            </a:r>
            <a:r>
              <a:rPr lang="en-MY" altLang="zh-CN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CAS</a:t>
            </a:r>
            <a:r>
              <a:rPr lang="zh-CN" altLang="en-US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进入 </a:t>
            </a:r>
            <a:r>
              <a:rPr lang="en-MY" altLang="zh-CN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Google Classroom</a:t>
            </a:r>
            <a:r>
              <a:rPr lang="zh-CN" altLang="en-US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。</a:t>
            </a:r>
            <a:endParaRPr lang="en-MY" altLang="zh-CN" sz="2800" dirty="0"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9BAD00-80A8-4794-995E-45A07F6EDDC7}"/>
              </a:ext>
            </a:extLst>
          </p:cNvPr>
          <p:cNvSpPr txBox="1"/>
          <p:nvPr/>
        </p:nvSpPr>
        <p:spPr>
          <a:xfrm>
            <a:off x="3319940" y="4045440"/>
            <a:ext cx="8534709" cy="1972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MY" altLang="zh-CN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Sign out from Google.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MY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Sign in to CAS (Chong Hwa Administration system)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MY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Link to Google Classroom through CAS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898D95-76A3-4605-8607-B49609395130}"/>
              </a:ext>
            </a:extLst>
          </p:cNvPr>
          <p:cNvSpPr txBox="1"/>
          <p:nvPr/>
        </p:nvSpPr>
        <p:spPr>
          <a:xfrm>
            <a:off x="7516382" y="1499417"/>
            <a:ext cx="1938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0070C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3 </a:t>
            </a:r>
            <a:r>
              <a:rPr lang="zh-CN" altLang="en-US" sz="4800" b="1" dirty="0">
                <a:solidFill>
                  <a:srgbClr val="0070C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步骤</a:t>
            </a:r>
            <a:endParaRPr lang="en-MY" sz="4800" b="1" dirty="0">
              <a:solidFill>
                <a:srgbClr val="0070C0"/>
              </a:solidFill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6F323B2B-CCA4-4B64-B82C-AAE00950C978}"/>
              </a:ext>
            </a:extLst>
          </p:cNvPr>
          <p:cNvSpPr/>
          <p:nvPr/>
        </p:nvSpPr>
        <p:spPr>
          <a:xfrm>
            <a:off x="6096000" y="-215609"/>
            <a:ext cx="4779116" cy="4518679"/>
          </a:xfrm>
          <a:prstGeom prst="sun">
            <a:avLst/>
          </a:prstGeom>
          <a:noFill/>
          <a:ln>
            <a:solidFill>
              <a:srgbClr val="38A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FE361A-BCFA-4CA1-831E-23EFFC17E1F7}"/>
              </a:ext>
            </a:extLst>
          </p:cNvPr>
          <p:cNvSpPr txBox="1"/>
          <p:nvPr/>
        </p:nvSpPr>
        <p:spPr>
          <a:xfrm>
            <a:off x="985422" y="4045440"/>
            <a:ext cx="2095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3 Step</a:t>
            </a:r>
            <a:endParaRPr lang="en-MY" sz="4800" b="1" dirty="0">
              <a:solidFill>
                <a:srgbClr val="FF0000"/>
              </a:solidFill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9968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agit_SNG851">
            <a:extLst>
              <a:ext uri="{FF2B5EF4-FFF2-40B4-BE49-F238E27FC236}">
                <a16:creationId xmlns:a16="http://schemas.microsoft.com/office/drawing/2014/main" id="{9B7AAD1D-CB03-42D3-A897-C7AAFF46A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006" y="0"/>
            <a:ext cx="926143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38CB6A-EEDE-4F13-8249-9E88C5935042}"/>
              </a:ext>
            </a:extLst>
          </p:cNvPr>
          <p:cNvSpPr txBox="1"/>
          <p:nvPr/>
        </p:nvSpPr>
        <p:spPr>
          <a:xfrm>
            <a:off x="8826426" y="3619414"/>
            <a:ext cx="336557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注意事项</a:t>
            </a:r>
            <a:r>
              <a:rPr lang="en-GB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:</a:t>
            </a:r>
          </a:p>
          <a:p>
            <a:endParaRPr lang="en-GB" dirty="0"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r>
              <a:rPr lang="en-MY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1. </a:t>
            </a:r>
            <a:r>
              <a:rPr lang="zh-CN" altLang="en-US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请留意进度表上的页面，</a:t>
            </a:r>
            <a:r>
              <a:rPr lang="en-MY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/>
            </a:r>
            <a:br>
              <a:rPr lang="en-MY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</a:br>
            <a:r>
              <a:rPr lang="en-MY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   </a:t>
            </a:r>
            <a:r>
              <a:rPr lang="zh-TW" altLang="en-US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以</a:t>
            </a:r>
            <a:r>
              <a:rPr lang="zh-CN" altLang="en-US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确保所有题目都已经完成</a:t>
            </a:r>
            <a:endParaRPr lang="en-GB" altLang="zh-CN" dirty="0"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r>
              <a:rPr lang="en-MY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/>
            </a:r>
            <a:br>
              <a:rPr lang="en-MY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</a:br>
            <a:r>
              <a:rPr lang="en-MY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2. </a:t>
            </a:r>
            <a:r>
              <a:rPr lang="zh-CN" altLang="en-US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标示</a:t>
            </a:r>
            <a:r>
              <a:rPr lang="zh-CN" altLang="en-US" b="1" dirty="0">
                <a:solidFill>
                  <a:srgbClr val="FF000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 </a:t>
            </a:r>
            <a:r>
              <a:rPr lang="en-MY" b="0" i="0" dirty="0">
                <a:solidFill>
                  <a:srgbClr val="D93025"/>
                </a:solidFill>
                <a:effectLst/>
                <a:latin typeface="Roboto"/>
              </a:rPr>
              <a:t>* Required</a:t>
            </a:r>
            <a:r>
              <a:rPr lang="zh-CN" altLang="en-US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 的题目都必</a:t>
            </a:r>
            <a:r>
              <a:rPr lang="en-MY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/>
            </a:r>
            <a:br>
              <a:rPr lang="en-MY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</a:br>
            <a:r>
              <a:rPr lang="en-MY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    </a:t>
            </a:r>
            <a:r>
              <a:rPr lang="zh-CN" altLang="en-US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须完成</a:t>
            </a:r>
            <a:endParaRPr lang="en-GB" altLang="zh-CN" dirty="0"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r>
              <a:rPr lang="en-MY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/>
            </a:r>
            <a:br>
              <a:rPr lang="en-MY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</a:br>
            <a:r>
              <a:rPr lang="en-MY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3. </a:t>
            </a:r>
            <a:r>
              <a:rPr lang="zh-CN" altLang="en-US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所有题目完成后，才点选</a:t>
            </a:r>
            <a:r>
              <a:rPr lang="en-MY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/>
            </a:r>
            <a:br>
              <a:rPr lang="en-MY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</a:br>
            <a:r>
              <a:rPr lang="en-MY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   </a:t>
            </a:r>
            <a:r>
              <a:rPr lang="zh-CN" altLang="en-US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“</a:t>
            </a:r>
            <a:r>
              <a:rPr lang="en-MY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Submit”</a:t>
            </a:r>
            <a:r>
              <a:rPr lang="zh-CN" altLang="en-US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呈交。</a:t>
            </a:r>
            <a:endParaRPr lang="en-MY" dirty="0"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</p:txBody>
      </p:sp>
      <p:pic>
        <p:nvPicPr>
          <p:cNvPr id="2" name="Picture 2" descr="Numbers,three,3,drop shadow,typography - free image from needpix.com">
            <a:extLst>
              <a:ext uri="{FF2B5EF4-FFF2-40B4-BE49-F238E27FC236}">
                <a16:creationId xmlns:a16="http://schemas.microsoft.com/office/drawing/2014/main" id="{A37901AA-E5DB-4DF3-90B6-989714950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847" y="35512"/>
            <a:ext cx="541537" cy="81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263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Right 12">
            <a:extLst>
              <a:ext uri="{FF2B5EF4-FFF2-40B4-BE49-F238E27FC236}">
                <a16:creationId xmlns:a16="http://schemas.microsoft.com/office/drawing/2014/main" id="{64C76B1D-7B84-4981-93F2-70E664A70D7C}"/>
              </a:ext>
            </a:extLst>
          </p:cNvPr>
          <p:cNvSpPr/>
          <p:nvPr/>
        </p:nvSpPr>
        <p:spPr>
          <a:xfrm rot="9318206">
            <a:off x="7284744" y="4179209"/>
            <a:ext cx="969578" cy="57299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5" name="Snagit_SNG868">
            <a:extLst>
              <a:ext uri="{FF2B5EF4-FFF2-40B4-BE49-F238E27FC236}">
                <a16:creationId xmlns:a16="http://schemas.microsoft.com/office/drawing/2014/main" id="{7EE78845-7A6C-4569-BEDF-AEE70417A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"/>
            <a:ext cx="926143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1CC411-8F93-4E52-BB12-62B59D84B513}"/>
              </a:ext>
            </a:extLst>
          </p:cNvPr>
          <p:cNvSpPr txBox="1"/>
          <p:nvPr/>
        </p:nvSpPr>
        <p:spPr>
          <a:xfrm>
            <a:off x="8663886" y="1391755"/>
            <a:ext cx="32393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出现此页面表示你</a:t>
            </a:r>
            <a:r>
              <a:rPr lang="en-MY" altLang="zh-CN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/>
            </a:r>
            <a:br>
              <a:rPr lang="en-MY" altLang="zh-CN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</a:br>
            <a:r>
              <a:rPr lang="zh-CN" altLang="en-US" sz="2800" dirty="0">
                <a:solidFill>
                  <a:srgbClr val="FF000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已提交答卷</a:t>
            </a:r>
            <a:endParaRPr lang="en-GB" altLang="zh-CN" sz="2800" b="1" dirty="0">
              <a:solidFill>
                <a:srgbClr val="FF0000"/>
              </a:solidFill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F3CC16-30E9-4505-8CD6-41D98E593784}"/>
              </a:ext>
            </a:extLst>
          </p:cNvPr>
          <p:cNvSpPr txBox="1"/>
          <p:nvPr/>
        </p:nvSpPr>
        <p:spPr>
          <a:xfrm>
            <a:off x="8367965" y="3948026"/>
            <a:ext cx="38311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点选“</a:t>
            </a:r>
            <a:r>
              <a:rPr lang="en-MY" altLang="zh-CN" sz="24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Open assignment</a:t>
            </a:r>
            <a:r>
              <a:rPr lang="zh-CN" altLang="en-US" sz="24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” ， </a:t>
            </a:r>
            <a:r>
              <a:rPr lang="en-MY" altLang="zh-CN" sz="24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/>
            </a:r>
            <a:br>
              <a:rPr lang="en-MY" altLang="zh-CN" sz="24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</a:br>
            <a:r>
              <a:rPr lang="zh-CN" altLang="en-US" sz="24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即可回到</a:t>
            </a:r>
            <a:r>
              <a:rPr lang="en-GB" sz="24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google Classroom</a:t>
            </a:r>
          </a:p>
        </p:txBody>
      </p:sp>
      <p:pic>
        <p:nvPicPr>
          <p:cNvPr id="17" name="Picture 2" descr="Numbers,three,3,drop shadow,typography - free image from needpix.com">
            <a:extLst>
              <a:ext uri="{FF2B5EF4-FFF2-40B4-BE49-F238E27FC236}">
                <a16:creationId xmlns:a16="http://schemas.microsoft.com/office/drawing/2014/main" id="{9B2118F4-5BFF-4633-A735-C7A4AF6FE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847" y="35512"/>
            <a:ext cx="541537" cy="81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400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nagit_SNG836">
            <a:extLst>
              <a:ext uri="{FF2B5EF4-FFF2-40B4-BE49-F238E27FC236}">
                <a16:creationId xmlns:a16="http://schemas.microsoft.com/office/drawing/2014/main" id="{88B0B2C3-93F3-4CCB-AB29-152DC2E33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1432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DAC152-564D-4B07-A6D9-117210E65AA2}"/>
              </a:ext>
            </a:extLst>
          </p:cNvPr>
          <p:cNvSpPr txBox="1"/>
          <p:nvPr/>
        </p:nvSpPr>
        <p:spPr>
          <a:xfrm>
            <a:off x="8728970" y="3166655"/>
            <a:ext cx="33624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看到</a:t>
            </a:r>
            <a:r>
              <a:rPr lang="zh-CN" altLang="en-US" sz="2400" b="1" dirty="0">
                <a:solidFill>
                  <a:srgbClr val="FF000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“</a:t>
            </a:r>
            <a:r>
              <a:rPr lang="en-MY" altLang="zh-CN" sz="2400" b="1" dirty="0">
                <a:solidFill>
                  <a:srgbClr val="FF000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Turned in</a:t>
            </a:r>
            <a:r>
              <a:rPr lang="zh-CN" altLang="en-US" sz="2400" b="1" dirty="0">
                <a:solidFill>
                  <a:srgbClr val="FF000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”</a:t>
            </a:r>
            <a:r>
              <a:rPr lang="zh-CN" altLang="en-US" sz="24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，</a:t>
            </a:r>
            <a:r>
              <a:rPr lang="en-MY" altLang="zh-CN" sz="24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/>
            </a:r>
            <a:br>
              <a:rPr lang="en-MY" altLang="zh-CN" sz="24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</a:br>
            <a:r>
              <a:rPr lang="zh-CN" altLang="en-US" sz="24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表示该科考试已经完成</a:t>
            </a:r>
            <a:endParaRPr lang="en-GB" sz="2400" dirty="0"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</p:txBody>
      </p:sp>
      <p:pic>
        <p:nvPicPr>
          <p:cNvPr id="11" name="Picture 2" descr="Numbers,three,3,drop shadow,typography - free image from needpix.com">
            <a:extLst>
              <a:ext uri="{FF2B5EF4-FFF2-40B4-BE49-F238E27FC236}">
                <a16:creationId xmlns:a16="http://schemas.microsoft.com/office/drawing/2014/main" id="{13F7EEC7-A3B2-4485-9EA6-749BEE776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847" y="35512"/>
            <a:ext cx="541537" cy="81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07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电气工程学院进行线上期末监考人员培训-电气工程学院">
            <a:extLst>
              <a:ext uri="{FF2B5EF4-FFF2-40B4-BE49-F238E27FC236}">
                <a16:creationId xmlns:a16="http://schemas.microsoft.com/office/drawing/2014/main" id="{408DFAE1-776B-4532-B942-A8DE7C124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834" y="3741668"/>
            <a:ext cx="6120671" cy="2928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28673E-3491-4757-8D19-E9885D9D8961}"/>
              </a:ext>
            </a:extLst>
          </p:cNvPr>
          <p:cNvSpPr txBox="1"/>
          <p:nvPr/>
        </p:nvSpPr>
        <p:spPr>
          <a:xfrm>
            <a:off x="457199" y="306683"/>
            <a:ext cx="11107271" cy="1752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AaKaiTi" panose="02000500000000000000" pitchFamily="2" charset="-122"/>
                <a:ea typeface="AaKaiTi" panose="02000500000000000000" pitchFamily="2" charset="-122"/>
                <a:cs typeface="AaKaiTi" panose="02000500000000000000" pitchFamily="2" charset="-122"/>
              </a:rPr>
              <a:t>4. </a:t>
            </a:r>
            <a:r>
              <a:rPr lang="zh-CN" altLang="en-US" sz="2000" dirty="0">
                <a:latin typeface="AaKaiTi" panose="02000500000000000000" pitchFamily="2" charset="-122"/>
                <a:ea typeface="AaKaiTi" panose="02000500000000000000" pitchFamily="2" charset="-122"/>
                <a:cs typeface="AaKaiTi" panose="02000500000000000000" pitchFamily="2" charset="-122"/>
              </a:rPr>
              <a:t>考生必须从侧面拍摄作答情况。</a:t>
            </a:r>
            <a:endParaRPr lang="en-MY" altLang="zh-CN" sz="2000" dirty="0">
              <a:latin typeface="AaKaiTi" panose="02000500000000000000" pitchFamily="2" charset="-122"/>
              <a:ea typeface="AaKaiTi" panose="02000500000000000000" pitchFamily="2" charset="-122"/>
              <a:cs typeface="AaKaiTi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MY" altLang="zh-CN" sz="1800" dirty="0">
                <a:latin typeface="AaKaiTi" panose="02000500000000000000" pitchFamily="2" charset="-122"/>
                <a:ea typeface="AaKaiTi" panose="02000500000000000000" pitchFamily="2" charset="-122"/>
                <a:cs typeface="AaKaiTi" panose="02000500000000000000" pitchFamily="2" charset="-122"/>
              </a:rPr>
              <a:t>    </a:t>
            </a:r>
            <a:r>
              <a:rPr lang="en-US" altLang="zh-CN" sz="1800" dirty="0">
                <a:latin typeface="AaKaiTi" panose="02000500000000000000" pitchFamily="2" charset="-122"/>
                <a:ea typeface="AaKaiTi" panose="02000500000000000000" pitchFamily="2" charset="-122"/>
                <a:cs typeface="AaKaiTi" panose="02000500000000000000" pitchFamily="2" charset="-122"/>
              </a:rPr>
              <a:t>- </a:t>
            </a:r>
            <a:r>
              <a:rPr lang="zh-CN" altLang="en-US" sz="1800" dirty="0">
                <a:latin typeface="AaKaiTi" panose="02000500000000000000" pitchFamily="2" charset="-122"/>
                <a:ea typeface="AaKaiTi" panose="02000500000000000000" pitchFamily="2" charset="-122"/>
                <a:cs typeface="AaKaiTi" panose="02000500000000000000" pitchFamily="2" charset="-122"/>
              </a:rPr>
              <a:t>如有可移动式</a:t>
            </a:r>
            <a:r>
              <a:rPr lang="en-MY" altLang="zh-CN" sz="1800" dirty="0">
                <a:latin typeface="AaKaiTi" panose="02000500000000000000" pitchFamily="2" charset="-122"/>
                <a:ea typeface="AaKaiTi" panose="02000500000000000000" pitchFamily="2" charset="-122"/>
                <a:cs typeface="AaKaiTi" panose="02000500000000000000" pitchFamily="2" charset="-122"/>
              </a:rPr>
              <a:t>webcam</a:t>
            </a:r>
            <a:r>
              <a:rPr lang="zh-CN" altLang="en-US" sz="1800" dirty="0">
                <a:latin typeface="AaKaiTi" panose="02000500000000000000" pitchFamily="2" charset="-122"/>
                <a:ea typeface="AaKaiTi" panose="02000500000000000000" pitchFamily="2" charset="-122"/>
                <a:cs typeface="AaKaiTi" panose="02000500000000000000" pitchFamily="2" charset="-122"/>
              </a:rPr>
              <a:t>，只需一架电脑同时登入</a:t>
            </a:r>
            <a:r>
              <a:rPr lang="en-MY" altLang="zh-CN" sz="1800" dirty="0">
                <a:latin typeface="AaKaiTi" panose="02000500000000000000" pitchFamily="2" charset="-122"/>
                <a:ea typeface="AaKaiTi" panose="02000500000000000000" pitchFamily="2" charset="-122"/>
                <a:cs typeface="AaKaiTi" panose="02000500000000000000" pitchFamily="2" charset="-122"/>
              </a:rPr>
              <a:t>Google Classroom</a:t>
            </a:r>
            <a:r>
              <a:rPr lang="zh-CN" altLang="en-US" sz="1800" dirty="0">
                <a:latin typeface="AaKaiTi" panose="02000500000000000000" pitchFamily="2" charset="-122"/>
                <a:ea typeface="AaKaiTi" panose="02000500000000000000" pitchFamily="2" charset="-122"/>
                <a:cs typeface="AaKaiTi" panose="02000500000000000000" pitchFamily="2" charset="-122"/>
              </a:rPr>
              <a:t>作答和</a:t>
            </a:r>
            <a:r>
              <a:rPr lang="en-MY" altLang="zh-CN" sz="1800" dirty="0">
                <a:latin typeface="AaKaiTi" panose="02000500000000000000" pitchFamily="2" charset="-122"/>
                <a:ea typeface="AaKaiTi" panose="02000500000000000000" pitchFamily="2" charset="-122"/>
                <a:cs typeface="AaKaiTi" panose="02000500000000000000" pitchFamily="2" charset="-122"/>
              </a:rPr>
              <a:t>Google Meet </a:t>
            </a:r>
            <a:r>
              <a:rPr lang="zh-CN" altLang="en-US" sz="1800" dirty="0">
                <a:latin typeface="AaKaiTi" panose="02000500000000000000" pitchFamily="2" charset="-122"/>
                <a:ea typeface="AaKaiTi" panose="02000500000000000000" pitchFamily="2" charset="-122"/>
                <a:cs typeface="AaKaiTi" panose="02000500000000000000" pitchFamily="2" charset="-122"/>
              </a:rPr>
              <a:t>拍摄</a:t>
            </a:r>
            <a:r>
              <a:rPr lang="en-MY" altLang="zh-CN" sz="1800" dirty="0">
                <a:latin typeface="AaKaiTi" panose="02000500000000000000" pitchFamily="2" charset="-122"/>
                <a:ea typeface="AaKaiTi" panose="02000500000000000000" pitchFamily="2" charset="-122"/>
                <a:cs typeface="AaKaiTi" panose="02000500000000000000" pitchFamily="2" charset="-122"/>
              </a:rPr>
              <a:t/>
            </a:r>
            <a:br>
              <a:rPr lang="en-MY" altLang="zh-CN" sz="1800" dirty="0">
                <a:latin typeface="AaKaiTi" panose="02000500000000000000" pitchFamily="2" charset="-122"/>
                <a:ea typeface="AaKaiTi" panose="02000500000000000000" pitchFamily="2" charset="-122"/>
                <a:cs typeface="AaKaiTi" panose="02000500000000000000" pitchFamily="2" charset="-122"/>
              </a:rPr>
            </a:br>
            <a:r>
              <a:rPr lang="en-MY" altLang="zh-CN" sz="1800" dirty="0">
                <a:latin typeface="AaKaiTi" panose="02000500000000000000" pitchFamily="2" charset="-122"/>
                <a:ea typeface="AaKaiTi" panose="02000500000000000000" pitchFamily="2" charset="-122"/>
                <a:cs typeface="AaKaiTi" panose="02000500000000000000" pitchFamily="2" charset="-122"/>
              </a:rPr>
              <a:t>    - </a:t>
            </a:r>
            <a:r>
              <a:rPr lang="zh-CN" altLang="en-US" sz="1800" dirty="0">
                <a:latin typeface="AaKaiTi" panose="02000500000000000000" pitchFamily="2" charset="-122"/>
                <a:ea typeface="AaKaiTi" panose="02000500000000000000" pitchFamily="2" charset="-122"/>
                <a:cs typeface="AaKaiTi" panose="02000500000000000000" pitchFamily="2" charset="-122"/>
              </a:rPr>
              <a:t>如没有可移动式</a:t>
            </a:r>
            <a:r>
              <a:rPr lang="en-MY" altLang="zh-CN" sz="1800" dirty="0">
                <a:latin typeface="AaKaiTi" panose="02000500000000000000" pitchFamily="2" charset="-122"/>
                <a:ea typeface="AaKaiTi" panose="02000500000000000000" pitchFamily="2" charset="-122"/>
                <a:cs typeface="AaKaiTi" panose="02000500000000000000" pitchFamily="2" charset="-122"/>
              </a:rPr>
              <a:t>webcam</a:t>
            </a:r>
            <a:r>
              <a:rPr lang="zh-CN" altLang="en-US" sz="1800" dirty="0">
                <a:latin typeface="AaKaiTi" panose="02000500000000000000" pitchFamily="2" charset="-122"/>
                <a:ea typeface="AaKaiTi" panose="02000500000000000000" pitchFamily="2" charset="-122"/>
                <a:cs typeface="AaKaiTi" panose="02000500000000000000" pitchFamily="2" charset="-122"/>
              </a:rPr>
              <a:t>，请用荧幕较大的登入</a:t>
            </a:r>
            <a:r>
              <a:rPr lang="en-MY" altLang="zh-CN" sz="1800" dirty="0">
                <a:latin typeface="AaKaiTi" panose="02000500000000000000" pitchFamily="2" charset="-122"/>
                <a:ea typeface="AaKaiTi" panose="02000500000000000000" pitchFamily="2" charset="-122"/>
                <a:cs typeface="AaKaiTi" panose="02000500000000000000" pitchFamily="2" charset="-122"/>
              </a:rPr>
              <a:t>Google Classroom</a:t>
            </a:r>
            <a:r>
              <a:rPr lang="zh-CN" altLang="en-US" sz="1800" dirty="0">
                <a:latin typeface="AaKaiTi" panose="02000500000000000000" pitchFamily="2" charset="-122"/>
                <a:ea typeface="AaKaiTi" panose="02000500000000000000" pitchFamily="2" charset="-122"/>
                <a:cs typeface="AaKaiTi" panose="02000500000000000000" pitchFamily="2" charset="-122"/>
              </a:rPr>
              <a:t>作答，</a:t>
            </a:r>
            <a:r>
              <a:rPr lang="en-MY" altLang="zh-CN" sz="1800" dirty="0">
                <a:latin typeface="AaKaiTi" panose="02000500000000000000" pitchFamily="2" charset="-122"/>
                <a:ea typeface="AaKaiTi" panose="02000500000000000000" pitchFamily="2" charset="-122"/>
                <a:cs typeface="AaKaiTi" panose="02000500000000000000" pitchFamily="2" charset="-122"/>
              </a:rPr>
              <a:t/>
            </a:r>
            <a:br>
              <a:rPr lang="en-MY" altLang="zh-CN" sz="1800" dirty="0">
                <a:latin typeface="AaKaiTi" panose="02000500000000000000" pitchFamily="2" charset="-122"/>
                <a:ea typeface="AaKaiTi" panose="02000500000000000000" pitchFamily="2" charset="-122"/>
                <a:cs typeface="AaKaiTi" panose="02000500000000000000" pitchFamily="2" charset="-122"/>
              </a:rPr>
            </a:br>
            <a:r>
              <a:rPr lang="en-MY" altLang="zh-CN" sz="1800" dirty="0">
                <a:latin typeface="AaKaiTi" panose="02000500000000000000" pitchFamily="2" charset="-122"/>
                <a:ea typeface="AaKaiTi" panose="02000500000000000000" pitchFamily="2" charset="-122"/>
                <a:cs typeface="AaKaiTi" panose="02000500000000000000" pitchFamily="2" charset="-122"/>
              </a:rPr>
              <a:t>                                                     </a:t>
            </a:r>
            <a:r>
              <a:rPr lang="zh-CN" altLang="en-US" sz="1800" dirty="0">
                <a:latin typeface="AaKaiTi" panose="02000500000000000000" pitchFamily="2" charset="-122"/>
                <a:ea typeface="AaKaiTi" panose="02000500000000000000" pitchFamily="2" charset="-122"/>
                <a:cs typeface="AaKaiTi" panose="02000500000000000000" pitchFamily="2" charset="-122"/>
              </a:rPr>
              <a:t>荧幕较小的（如手机）登入</a:t>
            </a:r>
            <a:r>
              <a:rPr lang="en-MY" altLang="zh-CN" sz="1800" dirty="0">
                <a:latin typeface="AaKaiTi" panose="02000500000000000000" pitchFamily="2" charset="-122"/>
                <a:ea typeface="AaKaiTi" panose="02000500000000000000" pitchFamily="2" charset="-122"/>
                <a:cs typeface="AaKaiTi" panose="02000500000000000000" pitchFamily="2" charset="-122"/>
              </a:rPr>
              <a:t>Google Meet</a:t>
            </a:r>
            <a:r>
              <a:rPr lang="zh-CN" altLang="en-US" sz="1800" dirty="0">
                <a:latin typeface="AaKaiTi" panose="02000500000000000000" pitchFamily="2" charset="-122"/>
                <a:ea typeface="AaKaiTi" panose="02000500000000000000" pitchFamily="2" charset="-122"/>
                <a:cs typeface="AaKaiTi" panose="02000500000000000000" pitchFamily="2" charset="-122"/>
              </a:rPr>
              <a:t>拍摄。</a:t>
            </a:r>
            <a:endParaRPr lang="en-US" altLang="zh-CN" sz="1800" dirty="0">
              <a:latin typeface="AaKaiTi" panose="02000500000000000000" pitchFamily="2" charset="-122"/>
              <a:ea typeface="AaKaiTi" panose="02000500000000000000" pitchFamily="2" charset="-122"/>
              <a:cs typeface="AaKaiTi" panose="02000500000000000000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461303-6DD4-44FA-887D-FD43EBF45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76005"/>
            <a:ext cx="5818094" cy="4363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9870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15">
            <a:extLst>
              <a:ext uri="{FF2B5EF4-FFF2-40B4-BE49-F238E27FC236}">
                <a16:creationId xmlns:a16="http://schemas.microsoft.com/office/drawing/2014/main" id="{2F039F5A-27A0-48E6-8434-058F8E67AF66}"/>
              </a:ext>
            </a:extLst>
          </p:cNvPr>
          <p:cNvSpPr/>
          <p:nvPr/>
        </p:nvSpPr>
        <p:spPr>
          <a:xfrm>
            <a:off x="292956" y="352153"/>
            <a:ext cx="1066034" cy="1066034"/>
          </a:xfrm>
          <a:prstGeom prst="ellipse">
            <a:avLst/>
          </a:prstGeom>
          <a:solidFill>
            <a:srgbClr val="FFABE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16">
            <a:extLst>
              <a:ext uri="{FF2B5EF4-FFF2-40B4-BE49-F238E27FC236}">
                <a16:creationId xmlns:a16="http://schemas.microsoft.com/office/drawing/2014/main" id="{A0B53D4B-D1B3-4488-AB3B-205C2637A8A3}"/>
              </a:ext>
            </a:extLst>
          </p:cNvPr>
          <p:cNvSpPr/>
          <p:nvPr/>
        </p:nvSpPr>
        <p:spPr>
          <a:xfrm>
            <a:off x="11643519" y="1775751"/>
            <a:ext cx="1096962" cy="1096962"/>
          </a:xfrm>
          <a:prstGeom prst="ellipse">
            <a:avLst/>
          </a:prstGeom>
          <a:solidFill>
            <a:srgbClr val="36AD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17">
            <a:extLst>
              <a:ext uri="{FF2B5EF4-FFF2-40B4-BE49-F238E27FC236}">
                <a16:creationId xmlns:a16="http://schemas.microsoft.com/office/drawing/2014/main" id="{5D177BBF-5009-4F86-B1B5-C14215EE9483}"/>
              </a:ext>
            </a:extLst>
          </p:cNvPr>
          <p:cNvSpPr/>
          <p:nvPr/>
        </p:nvSpPr>
        <p:spPr>
          <a:xfrm>
            <a:off x="1646318" y="6202680"/>
            <a:ext cx="1768876" cy="1768876"/>
          </a:xfrm>
          <a:prstGeom prst="ellipse">
            <a:avLst/>
          </a:prstGeom>
          <a:solidFill>
            <a:srgbClr val="36AD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18">
            <a:extLst>
              <a:ext uri="{FF2B5EF4-FFF2-40B4-BE49-F238E27FC236}">
                <a16:creationId xmlns:a16="http://schemas.microsoft.com/office/drawing/2014/main" id="{A2F51678-8C31-46F3-83D4-E7A9220BA677}"/>
              </a:ext>
            </a:extLst>
          </p:cNvPr>
          <p:cNvSpPr/>
          <p:nvPr/>
        </p:nvSpPr>
        <p:spPr>
          <a:xfrm>
            <a:off x="7904264" y="5826810"/>
            <a:ext cx="2983642" cy="2983642"/>
          </a:xfrm>
          <a:prstGeom prst="ellipse">
            <a:avLst/>
          </a:prstGeom>
          <a:solidFill>
            <a:srgbClr val="394DC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21">
            <a:extLst>
              <a:ext uri="{FF2B5EF4-FFF2-40B4-BE49-F238E27FC236}">
                <a16:creationId xmlns:a16="http://schemas.microsoft.com/office/drawing/2014/main" id="{26FFFF33-0C2C-4F24-974C-85890C56BE6D}"/>
              </a:ext>
            </a:extLst>
          </p:cNvPr>
          <p:cNvSpPr/>
          <p:nvPr/>
        </p:nvSpPr>
        <p:spPr>
          <a:xfrm>
            <a:off x="5332579" y="-2641957"/>
            <a:ext cx="3746041" cy="3746041"/>
          </a:xfrm>
          <a:prstGeom prst="ellipse">
            <a:avLst/>
          </a:prstGeom>
          <a:solidFill>
            <a:srgbClr val="36AD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51">
            <a:extLst>
              <a:ext uri="{FF2B5EF4-FFF2-40B4-BE49-F238E27FC236}">
                <a16:creationId xmlns:a16="http://schemas.microsoft.com/office/drawing/2014/main" id="{553D9D34-35C8-4523-8350-A2876E4E1390}"/>
              </a:ext>
            </a:extLst>
          </p:cNvPr>
          <p:cNvSpPr/>
          <p:nvPr/>
        </p:nvSpPr>
        <p:spPr>
          <a:xfrm flipV="1">
            <a:off x="10185805" y="-12630"/>
            <a:ext cx="1914755" cy="1914755"/>
          </a:xfrm>
          <a:prstGeom prst="ellipse">
            <a:avLst/>
          </a:prstGeom>
          <a:gradFill>
            <a:gsLst>
              <a:gs pos="0">
                <a:srgbClr val="FFABE8">
                  <a:alpha val="20000"/>
                </a:srgbClr>
              </a:gs>
              <a:gs pos="65000">
                <a:schemeClr val="bg1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94B8FF-47BD-449E-9D43-E4AACDD3FD88}"/>
              </a:ext>
            </a:extLst>
          </p:cNvPr>
          <p:cNvSpPr txBox="1"/>
          <p:nvPr/>
        </p:nvSpPr>
        <p:spPr>
          <a:xfrm>
            <a:off x="1112554" y="1209684"/>
            <a:ext cx="10136513" cy="4557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1。</a:t>
            </a:r>
            <a:r>
              <a:rPr lang="zh-CN" altLang="en-US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每月</a:t>
            </a:r>
            <a:r>
              <a:rPr lang="en-MY" sz="2800" dirty="0" err="1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缴费方式采用银行直接转账</a:t>
            </a:r>
            <a:r>
              <a:rPr lang="zh-CN" altLang="en-US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（</a:t>
            </a:r>
            <a:r>
              <a:rPr lang="en-MY" altLang="zh-CN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Direct Debit)</a:t>
            </a:r>
            <a:r>
              <a:rPr lang="en-MY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。</a:t>
            </a:r>
            <a:br>
              <a:rPr lang="en-MY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</a:br>
            <a:r>
              <a:rPr lang="en-MY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2。新生录取缴费日期是</a:t>
            </a:r>
            <a:r>
              <a:rPr lang="en-US" altLang="zh-CN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13-16</a:t>
            </a:r>
            <a:r>
              <a:rPr lang="en-MY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/1</a:t>
            </a:r>
            <a:r>
              <a:rPr lang="en-US" altLang="zh-CN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0</a:t>
            </a:r>
            <a:r>
              <a:rPr lang="en-MY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/20</a:t>
            </a:r>
            <a:r>
              <a:rPr lang="en-US" altLang="zh-CN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21</a:t>
            </a:r>
            <a:r>
              <a:rPr lang="zh-CN" altLang="en-US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（星期三 </a:t>
            </a:r>
            <a:r>
              <a:rPr lang="en-US" altLang="zh-CN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– </a:t>
            </a:r>
            <a:r>
              <a:rPr lang="zh-CN" altLang="en-US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六）</a:t>
            </a:r>
            <a:r>
              <a:rPr lang="en-MY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/>
            </a:r>
            <a:br>
              <a:rPr lang="en-MY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</a:br>
            <a:r>
              <a:rPr lang="en-MY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     </a:t>
            </a:r>
            <a:r>
              <a:rPr lang="en-MY" sz="2800" dirty="0" err="1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家长来缴费时，同时交上银行直接转账申请表格</a:t>
            </a:r>
            <a:r>
              <a:rPr lang="en-MY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，</a:t>
            </a:r>
            <a:br>
              <a:rPr lang="en-MY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</a:br>
            <a:r>
              <a:rPr lang="en-MY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     表格可在中华网站下载。</a:t>
            </a:r>
            <a:br>
              <a:rPr lang="en-MY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</a:br>
            <a:r>
              <a:rPr lang="en-MY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3。下载表格同时请参考填写表格指南。</a:t>
            </a:r>
            <a:br>
              <a:rPr lang="en-MY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</a:br>
            <a:r>
              <a:rPr lang="en-MY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4。申请表格获得银行批准后，开学时就可使用银行直接转账交</a:t>
            </a:r>
            <a:br>
              <a:rPr lang="en-MY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</a:br>
            <a:r>
              <a:rPr lang="en-MY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      </a:t>
            </a:r>
            <a:r>
              <a:rPr lang="en-MY" sz="2800" dirty="0" err="1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缴每月的学费</a:t>
            </a:r>
            <a:r>
              <a:rPr lang="en-MY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F4D882-7561-4441-AC61-56C31C3A6ABD}"/>
              </a:ext>
            </a:extLst>
          </p:cNvPr>
          <p:cNvSpPr txBox="1"/>
          <p:nvPr/>
        </p:nvSpPr>
        <p:spPr>
          <a:xfrm>
            <a:off x="1006669" y="457753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会计处</a:t>
            </a:r>
            <a:endParaRPr lang="en-MY" sz="3600" dirty="0"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35A519-F37B-4BB9-9192-2A3B00E85B24}"/>
              </a:ext>
            </a:extLst>
          </p:cNvPr>
          <p:cNvSpPr txBox="1"/>
          <p:nvPr/>
        </p:nvSpPr>
        <p:spPr>
          <a:xfrm>
            <a:off x="7379879" y="5623801"/>
            <a:ext cx="47206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000" b="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办公时间：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sz="2000" b="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星期一至星期五  </a:t>
            </a:r>
            <a:r>
              <a:rPr lang="en-US" altLang="zh-CN" sz="2000" b="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- </a:t>
            </a:r>
            <a:r>
              <a:rPr lang="zh-CN" altLang="en-US" sz="2000" b="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早上</a:t>
            </a:r>
            <a:r>
              <a:rPr lang="en-US" altLang="zh-CN" sz="2000" b="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9</a:t>
            </a:r>
            <a:r>
              <a:rPr lang="zh-CN" altLang="en-US" sz="2000" b="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点至下午</a:t>
            </a:r>
            <a:r>
              <a:rPr lang="en-US" altLang="zh-CN" sz="2000" b="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3</a:t>
            </a:r>
            <a:r>
              <a:rPr lang="zh-CN" altLang="en-US" sz="2000" b="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点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sz="2000" b="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星期六 </a:t>
            </a:r>
            <a:r>
              <a:rPr lang="en-MY" altLang="zh-CN" sz="2000" b="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	   </a:t>
            </a:r>
            <a:r>
              <a:rPr lang="en-US" altLang="zh-CN" sz="2000" b="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- </a:t>
            </a:r>
            <a:r>
              <a:rPr lang="zh-CN" altLang="en-US" sz="2000" b="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早上</a:t>
            </a:r>
            <a:r>
              <a:rPr lang="en-US" altLang="zh-CN" sz="2000" b="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9</a:t>
            </a:r>
            <a:r>
              <a:rPr lang="zh-CN" altLang="en-US" sz="2000" b="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点至下午</a:t>
            </a:r>
            <a:r>
              <a:rPr lang="en-US" altLang="zh-CN" sz="2000" b="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1</a:t>
            </a:r>
            <a:r>
              <a:rPr lang="zh-CN" altLang="en-US" sz="2000" b="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点</a:t>
            </a:r>
            <a:endParaRPr lang="en-MY" sz="2000" dirty="0"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4314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15">
            <a:extLst>
              <a:ext uri="{FF2B5EF4-FFF2-40B4-BE49-F238E27FC236}">
                <a16:creationId xmlns:a16="http://schemas.microsoft.com/office/drawing/2014/main" id="{1EDCBB7F-100C-4346-8B72-201ACB2DA940}"/>
              </a:ext>
            </a:extLst>
          </p:cNvPr>
          <p:cNvSpPr/>
          <p:nvPr/>
        </p:nvSpPr>
        <p:spPr>
          <a:xfrm>
            <a:off x="292956" y="352153"/>
            <a:ext cx="1066034" cy="1066034"/>
          </a:xfrm>
          <a:prstGeom prst="ellipse">
            <a:avLst/>
          </a:prstGeom>
          <a:solidFill>
            <a:srgbClr val="FFABE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16">
            <a:extLst>
              <a:ext uri="{FF2B5EF4-FFF2-40B4-BE49-F238E27FC236}">
                <a16:creationId xmlns:a16="http://schemas.microsoft.com/office/drawing/2014/main" id="{A5D51CA8-827A-4C38-9E26-6DA68A63C287}"/>
              </a:ext>
            </a:extLst>
          </p:cNvPr>
          <p:cNvSpPr/>
          <p:nvPr/>
        </p:nvSpPr>
        <p:spPr>
          <a:xfrm>
            <a:off x="11643519" y="1775751"/>
            <a:ext cx="1096962" cy="1096962"/>
          </a:xfrm>
          <a:prstGeom prst="ellipse">
            <a:avLst/>
          </a:prstGeom>
          <a:solidFill>
            <a:srgbClr val="36AD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17">
            <a:extLst>
              <a:ext uri="{FF2B5EF4-FFF2-40B4-BE49-F238E27FC236}">
                <a16:creationId xmlns:a16="http://schemas.microsoft.com/office/drawing/2014/main" id="{31987E32-F452-40EE-8B07-7EE1867CE945}"/>
              </a:ext>
            </a:extLst>
          </p:cNvPr>
          <p:cNvSpPr/>
          <p:nvPr/>
        </p:nvSpPr>
        <p:spPr>
          <a:xfrm>
            <a:off x="1646318" y="6202680"/>
            <a:ext cx="1768876" cy="1768876"/>
          </a:xfrm>
          <a:prstGeom prst="ellipse">
            <a:avLst/>
          </a:prstGeom>
          <a:solidFill>
            <a:srgbClr val="36AD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18">
            <a:extLst>
              <a:ext uri="{FF2B5EF4-FFF2-40B4-BE49-F238E27FC236}">
                <a16:creationId xmlns:a16="http://schemas.microsoft.com/office/drawing/2014/main" id="{E0B95E9D-CD21-46CA-B4CA-DDA5396E952E}"/>
              </a:ext>
            </a:extLst>
          </p:cNvPr>
          <p:cNvSpPr/>
          <p:nvPr/>
        </p:nvSpPr>
        <p:spPr>
          <a:xfrm>
            <a:off x="7904264" y="5826810"/>
            <a:ext cx="2983642" cy="2983642"/>
          </a:xfrm>
          <a:prstGeom prst="ellipse">
            <a:avLst/>
          </a:prstGeom>
          <a:solidFill>
            <a:srgbClr val="394DC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21">
            <a:extLst>
              <a:ext uri="{FF2B5EF4-FFF2-40B4-BE49-F238E27FC236}">
                <a16:creationId xmlns:a16="http://schemas.microsoft.com/office/drawing/2014/main" id="{E29BF0A7-C6C5-4926-AD86-96574B2972D5}"/>
              </a:ext>
            </a:extLst>
          </p:cNvPr>
          <p:cNvSpPr/>
          <p:nvPr/>
        </p:nvSpPr>
        <p:spPr>
          <a:xfrm>
            <a:off x="5332579" y="-2641957"/>
            <a:ext cx="3746041" cy="3746041"/>
          </a:xfrm>
          <a:prstGeom prst="ellipse">
            <a:avLst/>
          </a:prstGeom>
          <a:solidFill>
            <a:srgbClr val="36AD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3669BA-2131-4498-B49F-6D110D6A0039}"/>
              </a:ext>
            </a:extLst>
          </p:cNvPr>
          <p:cNvSpPr txBox="1"/>
          <p:nvPr/>
        </p:nvSpPr>
        <p:spPr>
          <a:xfrm>
            <a:off x="503175" y="1209684"/>
            <a:ext cx="11395869" cy="5078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zh-CN" altLang="en-US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男女学生之校服、体育服和袜子一律在本校贩卖部购买。</a:t>
            </a:r>
            <a:endParaRPr lang="en-MY" altLang="zh-CN" sz="2800" dirty="0"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CN" altLang="en-US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男生白衣</a:t>
            </a:r>
            <a:r>
              <a:rPr lang="en-US" altLang="zh-CN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/</a:t>
            </a:r>
            <a:r>
              <a:rPr lang="zh-CN" altLang="en-US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女生校裙含校徽，袜子印有校名 “</a:t>
            </a:r>
            <a:r>
              <a:rPr lang="en-US" altLang="zh-CN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CHKL </a:t>
            </a:r>
            <a:r>
              <a:rPr lang="zh-CN" altLang="en-US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隆中华”。</a:t>
            </a:r>
            <a:endParaRPr lang="en-MY" altLang="zh-CN" sz="2800" dirty="0"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CN" altLang="en-US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预计开放售卖日期 ： </a:t>
            </a:r>
            <a:r>
              <a:rPr lang="en-US" altLang="zh-CN" sz="2200" b="1" dirty="0">
                <a:solidFill>
                  <a:srgbClr val="0070C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2021</a:t>
            </a:r>
            <a:r>
              <a:rPr lang="zh-CN" altLang="en-US" sz="2200" b="1" dirty="0">
                <a:solidFill>
                  <a:srgbClr val="0070C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年</a:t>
            </a:r>
            <a:r>
              <a:rPr lang="en-US" altLang="zh-CN" sz="2200" b="1" dirty="0">
                <a:solidFill>
                  <a:srgbClr val="0070C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11</a:t>
            </a:r>
            <a:r>
              <a:rPr lang="zh-CN" altLang="en-US" sz="2200" b="1" dirty="0">
                <a:solidFill>
                  <a:srgbClr val="0070C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月</a:t>
            </a:r>
            <a:r>
              <a:rPr lang="en-US" altLang="zh-CN" sz="2200" b="1" dirty="0">
                <a:solidFill>
                  <a:srgbClr val="0070C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15</a:t>
            </a:r>
            <a:r>
              <a:rPr lang="zh-CN" altLang="en-US" sz="2200" b="1" dirty="0">
                <a:solidFill>
                  <a:srgbClr val="0070C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日（星期一） 至 </a:t>
            </a:r>
            <a:r>
              <a:rPr lang="en-US" altLang="zh-CN" sz="2200" b="1" dirty="0">
                <a:solidFill>
                  <a:srgbClr val="0070C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2021</a:t>
            </a:r>
            <a:r>
              <a:rPr lang="zh-CN" altLang="en-US" sz="2200" b="1" dirty="0">
                <a:solidFill>
                  <a:srgbClr val="0070C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年</a:t>
            </a:r>
            <a:r>
              <a:rPr lang="en-US" altLang="zh-CN" sz="2200" b="1" dirty="0">
                <a:solidFill>
                  <a:srgbClr val="0070C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12</a:t>
            </a:r>
            <a:r>
              <a:rPr lang="zh-CN" altLang="en-US" sz="2200" b="1" dirty="0">
                <a:solidFill>
                  <a:srgbClr val="0070C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月</a:t>
            </a:r>
            <a:r>
              <a:rPr lang="en-US" altLang="zh-CN" sz="2200" b="1" dirty="0">
                <a:solidFill>
                  <a:srgbClr val="0070C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15</a:t>
            </a:r>
            <a:r>
              <a:rPr lang="zh-CN" altLang="en-US" sz="2200" b="1" dirty="0">
                <a:solidFill>
                  <a:srgbClr val="0070C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日（星期三）</a:t>
            </a:r>
            <a:endParaRPr lang="en-MY" altLang="zh-CN" sz="2200" b="1" dirty="0">
              <a:solidFill>
                <a:srgbClr val="0070C0"/>
              </a:solidFill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CN" altLang="en-US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营业时间 ：星期一至星期五  </a:t>
            </a:r>
            <a:r>
              <a:rPr lang="en-US" altLang="zh-CN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	- </a:t>
            </a:r>
            <a:r>
              <a:rPr lang="zh-CN" altLang="en-US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早上</a:t>
            </a:r>
            <a:r>
              <a:rPr lang="en-US" altLang="zh-CN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9</a:t>
            </a:r>
            <a:r>
              <a:rPr lang="zh-CN" altLang="en-US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点至下午</a:t>
            </a:r>
            <a:r>
              <a:rPr lang="en-US" altLang="zh-CN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2</a:t>
            </a:r>
            <a:r>
              <a:rPr lang="zh-CN" altLang="en-US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点</a:t>
            </a:r>
            <a:r>
              <a:rPr lang="en-US" altLang="zh-CN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/>
            </a:r>
            <a:br>
              <a:rPr lang="en-US" altLang="zh-CN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</a:br>
            <a:r>
              <a:rPr lang="en-US" altLang="zh-CN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                  </a:t>
            </a:r>
            <a:r>
              <a:rPr lang="zh-CN" altLang="en-US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星期六 	   </a:t>
            </a:r>
            <a:r>
              <a:rPr lang="en-US" altLang="zh-CN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		- </a:t>
            </a:r>
            <a:r>
              <a:rPr lang="zh-CN" altLang="en-US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早上</a:t>
            </a:r>
            <a:r>
              <a:rPr lang="en-US" altLang="zh-CN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9</a:t>
            </a:r>
            <a:r>
              <a:rPr lang="zh-CN" altLang="en-US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点至中午</a:t>
            </a:r>
            <a:r>
              <a:rPr lang="en-US" altLang="zh-CN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12</a:t>
            </a:r>
            <a:r>
              <a:rPr lang="zh-CN" altLang="en-US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点</a:t>
            </a:r>
            <a:endParaRPr lang="en-MY" altLang="zh-CN" sz="4800" dirty="0">
              <a:solidFill>
                <a:srgbClr val="FF0000"/>
              </a:solidFill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CN" altLang="en-US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地点 ：</a:t>
            </a:r>
            <a:r>
              <a:rPr lang="zh-CN" altLang="en-US" sz="2800" dirty="0">
                <a:solidFill>
                  <a:srgbClr val="FF000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中华楼</a:t>
            </a:r>
            <a:r>
              <a:rPr lang="en-US" altLang="zh-CN" sz="2800" dirty="0">
                <a:solidFill>
                  <a:srgbClr val="FF000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楼</a:t>
            </a:r>
            <a:r>
              <a:rPr lang="en-MY" altLang="zh-CN" sz="2800" dirty="0">
                <a:solidFill>
                  <a:srgbClr val="FF000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（面向着中华广场）</a:t>
            </a:r>
            <a:endParaRPr lang="en-MY" altLang="zh-CN" sz="2800" dirty="0"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6.   </a:t>
            </a:r>
            <a:r>
              <a:rPr lang="zh-CN" altLang="en-US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网上订购课本日期 ： </a:t>
            </a:r>
            <a:r>
              <a:rPr lang="en-US" altLang="zh-CN" sz="2200" b="1" dirty="0">
                <a:solidFill>
                  <a:srgbClr val="0070C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2021</a:t>
            </a:r>
            <a:r>
              <a:rPr lang="zh-CN" altLang="en-US" sz="2200" b="1" dirty="0">
                <a:solidFill>
                  <a:srgbClr val="0070C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年</a:t>
            </a:r>
            <a:r>
              <a:rPr lang="en-US" altLang="zh-CN" sz="2200" b="1" dirty="0">
                <a:solidFill>
                  <a:srgbClr val="0070C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11</a:t>
            </a:r>
            <a:r>
              <a:rPr lang="zh-CN" altLang="en-US" sz="2200" b="1" dirty="0">
                <a:solidFill>
                  <a:srgbClr val="0070C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月</a:t>
            </a:r>
            <a:r>
              <a:rPr lang="en-US" altLang="zh-CN" sz="2200" b="1" dirty="0">
                <a:solidFill>
                  <a:srgbClr val="0070C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1</a:t>
            </a:r>
            <a:r>
              <a:rPr lang="zh-CN" altLang="en-US" sz="2200" b="1" dirty="0">
                <a:solidFill>
                  <a:srgbClr val="0070C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日 （星期一）至 </a:t>
            </a:r>
            <a:r>
              <a:rPr lang="en-US" altLang="zh-CN" sz="2200" b="1" dirty="0">
                <a:solidFill>
                  <a:srgbClr val="0070C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2021</a:t>
            </a:r>
            <a:r>
              <a:rPr lang="zh-CN" altLang="en-US" sz="2200" b="1" dirty="0">
                <a:solidFill>
                  <a:srgbClr val="0070C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年</a:t>
            </a:r>
            <a:r>
              <a:rPr lang="en-US" altLang="zh-CN" sz="2200" b="1" dirty="0">
                <a:solidFill>
                  <a:srgbClr val="0070C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11</a:t>
            </a:r>
            <a:r>
              <a:rPr lang="zh-CN" altLang="en-US" sz="2200" b="1" dirty="0">
                <a:solidFill>
                  <a:srgbClr val="0070C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月</a:t>
            </a:r>
            <a:r>
              <a:rPr lang="en-US" altLang="zh-CN" sz="2200" b="1" dirty="0">
                <a:solidFill>
                  <a:srgbClr val="0070C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10</a:t>
            </a:r>
            <a:r>
              <a:rPr lang="zh-CN" altLang="en-US" sz="2200" b="1" dirty="0">
                <a:solidFill>
                  <a:srgbClr val="0070C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日（星期三）</a:t>
            </a:r>
            <a:r>
              <a:rPr lang="en-MY" altLang="zh-CN" sz="2200" b="1" dirty="0">
                <a:solidFill>
                  <a:srgbClr val="0070C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/>
            </a:r>
            <a:br>
              <a:rPr lang="en-MY" altLang="zh-CN" sz="2200" b="1" dirty="0">
                <a:solidFill>
                  <a:srgbClr val="0070C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</a:br>
            <a:r>
              <a:rPr lang="en-MY" altLang="zh-CN" sz="22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       * </a:t>
            </a:r>
            <a:r>
              <a:rPr lang="zh-CN" altLang="en-US" sz="22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订购指南可在中华网站下载。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C23D61-C34E-426C-B9EF-E003CC7D09CE}"/>
              </a:ext>
            </a:extLst>
          </p:cNvPr>
          <p:cNvSpPr txBox="1"/>
          <p:nvPr/>
        </p:nvSpPr>
        <p:spPr>
          <a:xfrm>
            <a:off x="1006669" y="457753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贩卖部</a:t>
            </a:r>
            <a:endParaRPr lang="en-MY" sz="3600" dirty="0"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346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15">
            <a:extLst>
              <a:ext uri="{FF2B5EF4-FFF2-40B4-BE49-F238E27FC236}">
                <a16:creationId xmlns:a16="http://schemas.microsoft.com/office/drawing/2014/main" id="{1EDCBB7F-100C-4346-8B72-201ACB2DA940}"/>
              </a:ext>
            </a:extLst>
          </p:cNvPr>
          <p:cNvSpPr/>
          <p:nvPr/>
        </p:nvSpPr>
        <p:spPr>
          <a:xfrm>
            <a:off x="292956" y="352153"/>
            <a:ext cx="1066034" cy="1066034"/>
          </a:xfrm>
          <a:prstGeom prst="ellipse">
            <a:avLst/>
          </a:prstGeom>
          <a:solidFill>
            <a:srgbClr val="FFABE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16">
            <a:extLst>
              <a:ext uri="{FF2B5EF4-FFF2-40B4-BE49-F238E27FC236}">
                <a16:creationId xmlns:a16="http://schemas.microsoft.com/office/drawing/2014/main" id="{A5D51CA8-827A-4C38-9E26-6DA68A63C287}"/>
              </a:ext>
            </a:extLst>
          </p:cNvPr>
          <p:cNvSpPr/>
          <p:nvPr/>
        </p:nvSpPr>
        <p:spPr>
          <a:xfrm>
            <a:off x="11643519" y="1775751"/>
            <a:ext cx="1096962" cy="1096962"/>
          </a:xfrm>
          <a:prstGeom prst="ellipse">
            <a:avLst/>
          </a:prstGeom>
          <a:solidFill>
            <a:srgbClr val="36AD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17">
            <a:extLst>
              <a:ext uri="{FF2B5EF4-FFF2-40B4-BE49-F238E27FC236}">
                <a16:creationId xmlns:a16="http://schemas.microsoft.com/office/drawing/2014/main" id="{31987E32-F452-40EE-8B07-7EE1867CE945}"/>
              </a:ext>
            </a:extLst>
          </p:cNvPr>
          <p:cNvSpPr/>
          <p:nvPr/>
        </p:nvSpPr>
        <p:spPr>
          <a:xfrm>
            <a:off x="1646318" y="6202680"/>
            <a:ext cx="1768876" cy="1768876"/>
          </a:xfrm>
          <a:prstGeom prst="ellipse">
            <a:avLst/>
          </a:prstGeom>
          <a:solidFill>
            <a:srgbClr val="36AD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18">
            <a:extLst>
              <a:ext uri="{FF2B5EF4-FFF2-40B4-BE49-F238E27FC236}">
                <a16:creationId xmlns:a16="http://schemas.microsoft.com/office/drawing/2014/main" id="{E0B95E9D-CD21-46CA-B4CA-DDA5396E952E}"/>
              </a:ext>
            </a:extLst>
          </p:cNvPr>
          <p:cNvSpPr/>
          <p:nvPr/>
        </p:nvSpPr>
        <p:spPr>
          <a:xfrm>
            <a:off x="7904264" y="5826810"/>
            <a:ext cx="2983642" cy="2983642"/>
          </a:xfrm>
          <a:prstGeom prst="ellipse">
            <a:avLst/>
          </a:prstGeom>
          <a:solidFill>
            <a:srgbClr val="394DC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21">
            <a:extLst>
              <a:ext uri="{FF2B5EF4-FFF2-40B4-BE49-F238E27FC236}">
                <a16:creationId xmlns:a16="http://schemas.microsoft.com/office/drawing/2014/main" id="{E29BF0A7-C6C5-4926-AD86-96574B2972D5}"/>
              </a:ext>
            </a:extLst>
          </p:cNvPr>
          <p:cNvSpPr/>
          <p:nvPr/>
        </p:nvSpPr>
        <p:spPr>
          <a:xfrm>
            <a:off x="5332579" y="-2641957"/>
            <a:ext cx="3746041" cy="3746041"/>
          </a:xfrm>
          <a:prstGeom prst="ellipse">
            <a:avLst/>
          </a:prstGeom>
          <a:solidFill>
            <a:srgbClr val="36AD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BBB179-785B-46E5-81AD-57B3E46A66D6}"/>
              </a:ext>
            </a:extLst>
          </p:cNvPr>
          <p:cNvSpPr txBox="1"/>
          <p:nvPr/>
        </p:nvSpPr>
        <p:spPr>
          <a:xfrm>
            <a:off x="1114643" y="1209684"/>
            <a:ext cx="10143228" cy="2603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zh-CN" altLang="en-US" sz="2800" b="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有意申请</a:t>
            </a:r>
            <a:r>
              <a:rPr lang="en-US" altLang="zh-CN" sz="2800" b="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2022</a:t>
            </a:r>
            <a:r>
              <a:rPr lang="zh-CN" altLang="en-US" sz="2800" b="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年度 </a:t>
            </a:r>
            <a:r>
              <a:rPr lang="zh-CN" altLang="en-US" sz="2800" b="1" i="0" u="sng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清寒子弟助学金</a:t>
            </a:r>
            <a:r>
              <a:rPr lang="zh-CN" altLang="en-US" sz="2800" b="1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 </a:t>
            </a:r>
            <a:r>
              <a:rPr lang="zh-CN" altLang="en-US" sz="2800" b="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的新生可在本校校网下载</a:t>
            </a:r>
            <a:r>
              <a:rPr lang="en-US" altLang="zh-CN" sz="2800" b="0" i="0" dirty="0">
                <a:solidFill>
                  <a:srgbClr val="80008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2022</a:t>
            </a:r>
            <a:r>
              <a:rPr lang="zh-CN" altLang="en-US" sz="2800" b="0" i="0" dirty="0">
                <a:solidFill>
                  <a:srgbClr val="80008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年新生清寒子弟助学金</a:t>
            </a:r>
            <a:r>
              <a:rPr lang="zh-CN" altLang="en-US" sz="2800" b="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申请表格，列印填写后，交到</a:t>
            </a:r>
            <a:r>
              <a:rPr lang="zh-CN" altLang="en-US" sz="280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福利处（中华楼</a:t>
            </a:r>
            <a:r>
              <a:rPr lang="en-US" altLang="zh-CN" sz="280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2</a:t>
            </a:r>
            <a:r>
              <a:rPr lang="zh-CN" altLang="en-US" sz="280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楼）。</a:t>
            </a:r>
            <a:endParaRPr lang="en-MY" altLang="zh-CN" sz="2800" i="0" dirty="0">
              <a:solidFill>
                <a:srgbClr val="404040"/>
              </a:solidFill>
              <a:effectLst/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CN" altLang="en-US" sz="2800" i="0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申</a:t>
            </a:r>
            <a:r>
              <a:rPr lang="zh-CN" altLang="en-US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请日期：</a:t>
            </a:r>
            <a:r>
              <a:rPr lang="en-US" altLang="zh-CN" sz="2800" i="0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11/10 – 10/11/2021</a:t>
            </a:r>
            <a:r>
              <a:rPr lang="zh-CN" altLang="en-US" sz="2800" i="0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。</a:t>
            </a:r>
            <a:endParaRPr lang="en-MY" sz="2800" dirty="0"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7FAEDB-3100-4566-844B-03DE94B96849}"/>
              </a:ext>
            </a:extLst>
          </p:cNvPr>
          <p:cNvSpPr txBox="1"/>
          <p:nvPr/>
        </p:nvSpPr>
        <p:spPr>
          <a:xfrm>
            <a:off x="1006669" y="457753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福利处</a:t>
            </a:r>
            <a:endParaRPr lang="en-MY" sz="3600" dirty="0"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E73F53-824A-409D-A543-377B0160240B}"/>
              </a:ext>
            </a:extLst>
          </p:cNvPr>
          <p:cNvSpPr txBox="1"/>
          <p:nvPr/>
        </p:nvSpPr>
        <p:spPr>
          <a:xfrm>
            <a:off x="7379879" y="5623801"/>
            <a:ext cx="47206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000" b="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办公时间：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sz="2000" b="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星期一至星期五  </a:t>
            </a:r>
            <a:r>
              <a:rPr lang="en-US" altLang="zh-CN" sz="2000" b="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- </a:t>
            </a:r>
            <a:r>
              <a:rPr lang="zh-CN" altLang="en-US" sz="2000" b="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早上</a:t>
            </a:r>
            <a:r>
              <a:rPr lang="en-US" altLang="zh-CN" sz="2000" b="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9</a:t>
            </a:r>
            <a:r>
              <a:rPr lang="zh-CN" altLang="en-US" sz="2000" b="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点至下午</a:t>
            </a:r>
            <a:r>
              <a:rPr lang="en-US" altLang="zh-CN" sz="2000" b="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3</a:t>
            </a:r>
            <a:r>
              <a:rPr lang="zh-CN" altLang="en-US" sz="2000" b="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点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sz="2000" b="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星期六 </a:t>
            </a:r>
            <a:r>
              <a:rPr lang="en-MY" altLang="zh-CN" sz="2000" b="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	   </a:t>
            </a:r>
            <a:r>
              <a:rPr lang="en-US" altLang="zh-CN" sz="2000" b="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- </a:t>
            </a:r>
            <a:r>
              <a:rPr lang="zh-CN" altLang="en-US" sz="2000" b="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早上</a:t>
            </a:r>
            <a:r>
              <a:rPr lang="en-US" altLang="zh-CN" sz="2000" b="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9</a:t>
            </a:r>
            <a:r>
              <a:rPr lang="zh-CN" altLang="en-US" sz="2000" b="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点至下午</a:t>
            </a:r>
            <a:r>
              <a:rPr lang="en-US" altLang="zh-CN" sz="2000" b="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1</a:t>
            </a:r>
            <a:r>
              <a:rPr lang="zh-CN" altLang="en-US" sz="2000" b="0" i="0" dirty="0">
                <a:solidFill>
                  <a:srgbClr val="40404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点</a:t>
            </a:r>
            <a:endParaRPr lang="en-MY" sz="2000" dirty="0"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12998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quently Asked Questions (FAQs) – International Management Research  Academy (IMRA)">
            <a:extLst>
              <a:ext uri="{FF2B5EF4-FFF2-40B4-BE49-F238E27FC236}">
                <a16:creationId xmlns:a16="http://schemas.microsoft.com/office/drawing/2014/main" id="{A31C028E-3672-4286-9711-F1712422C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93" y="106532"/>
            <a:ext cx="1466746" cy="134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0CCF8D-3E54-47F6-8262-6FFFD9D3EBCF}"/>
              </a:ext>
            </a:extLst>
          </p:cNvPr>
          <p:cNvSpPr txBox="1"/>
          <p:nvPr/>
        </p:nvSpPr>
        <p:spPr>
          <a:xfrm>
            <a:off x="1788111" y="445990"/>
            <a:ext cx="9921536" cy="5623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2400" b="1" u="sng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2021</a:t>
            </a:r>
            <a:r>
              <a:rPr lang="zh-CN" sz="2400" b="1" u="sng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新生线上考试常见问题</a:t>
            </a:r>
            <a:endParaRPr lang="en-MY" sz="2400" dirty="0">
              <a:effectLst/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Q</a:t>
            </a:r>
            <a:r>
              <a:rPr lang="zh-CN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。家里网络不稳定。如何进行线上考试？</a:t>
            </a:r>
            <a:endParaRPr lang="en-MY" dirty="0">
              <a:effectLst/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A</a:t>
            </a:r>
            <a:r>
              <a:rPr lang="zh-CN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。可以使用手机网络上网作答</a:t>
            </a:r>
            <a:endParaRPr lang="en-MY" dirty="0">
              <a:effectLst/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Q</a:t>
            </a:r>
            <a:r>
              <a:rPr lang="zh-CN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。家里没有电脑。如何进行线上考试？</a:t>
            </a:r>
            <a:r>
              <a:rPr lang="en-MY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/>
            </a:r>
            <a:br>
              <a:rPr lang="en-MY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</a:br>
            <a:r>
              <a:rPr lang="en-MY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A</a:t>
            </a:r>
            <a:r>
              <a:rPr lang="zh-CN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。可以使用手机网络上网作答，尽量找亲朋戚友借用。</a:t>
            </a:r>
            <a:endParaRPr lang="en-MY" dirty="0">
              <a:effectLst/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Q</a:t>
            </a:r>
            <a:r>
              <a:rPr lang="zh-CN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。只考选择题，没有作文，如何能够全面衡量考生程度？</a:t>
            </a:r>
            <a:r>
              <a:rPr lang="en-MY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/>
            </a:r>
            <a:br>
              <a:rPr lang="en-MY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</a:br>
            <a:r>
              <a:rPr lang="en-MY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A</a:t>
            </a:r>
            <a:r>
              <a:rPr lang="zh-CN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。选择题可以检验考生对所学知识的掌握程度和辨别分析能力，若知识点不够，语言能力和</a:t>
            </a:r>
            <a:r>
              <a:rPr lang="en-MY" altLang="zh-CN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/>
            </a:r>
            <a:br>
              <a:rPr lang="en-MY" altLang="zh-CN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</a:br>
            <a:r>
              <a:rPr lang="en-MY" altLang="zh-CN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      </a:t>
            </a:r>
            <a:r>
              <a:rPr lang="zh-CN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理解能力不强，也无法做出正确的判断，所以在某个程度上，还</a:t>
            </a:r>
            <a:r>
              <a:rPr lang="zh-CN" altLang="en-US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是</a:t>
            </a:r>
            <a:r>
              <a:rPr lang="zh-CN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可衡量学生的程度。</a:t>
            </a:r>
            <a:endParaRPr lang="en-MY" dirty="0">
              <a:effectLst/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Q</a:t>
            </a:r>
            <a:r>
              <a:rPr lang="zh-CN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。学校如何防范家长</a:t>
            </a:r>
            <a:r>
              <a:rPr lang="en-MY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/</a:t>
            </a:r>
            <a:r>
              <a:rPr lang="zh-CN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哥哥姐姐代答？</a:t>
            </a:r>
            <a:endParaRPr lang="en-MY" dirty="0">
              <a:effectLst/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r>
              <a:rPr lang="en-MY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A</a:t>
            </a:r>
            <a:r>
              <a:rPr lang="zh-CN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。考生作答时必须全程开着</a:t>
            </a:r>
            <a:r>
              <a:rPr lang="en-MY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webcam, </a:t>
            </a:r>
            <a:r>
              <a:rPr lang="zh-CN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老师也会全程监督。考试进行中，非考生不可进入考生</a:t>
            </a:r>
            <a:r>
              <a:rPr lang="en-MY" altLang="zh-CN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/>
            </a:r>
            <a:br>
              <a:rPr lang="en-MY" altLang="zh-CN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</a:br>
            <a:r>
              <a:rPr lang="en-MY" altLang="zh-CN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      </a:t>
            </a:r>
            <a:r>
              <a:rPr lang="en-MY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2</a:t>
            </a:r>
            <a:r>
              <a:rPr lang="zh-CN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米范围内。</a:t>
            </a:r>
            <a:endParaRPr lang="en-MY" dirty="0"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24883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quently Asked Questions (FAQs) – International Management Research  Academy (IMRA)">
            <a:extLst>
              <a:ext uri="{FF2B5EF4-FFF2-40B4-BE49-F238E27FC236}">
                <a16:creationId xmlns:a16="http://schemas.microsoft.com/office/drawing/2014/main" id="{A31C028E-3672-4286-9711-F1712422C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93" y="106532"/>
            <a:ext cx="1466746" cy="134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0CCF8D-3E54-47F6-8262-6FFFD9D3EBCF}"/>
              </a:ext>
            </a:extLst>
          </p:cNvPr>
          <p:cNvSpPr txBox="1"/>
          <p:nvPr/>
        </p:nvSpPr>
        <p:spPr>
          <a:xfrm>
            <a:off x="1788111" y="445990"/>
            <a:ext cx="10225596" cy="6164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2400" b="1" u="sng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2021</a:t>
            </a:r>
            <a:r>
              <a:rPr lang="zh-CN" sz="2400" b="1" u="sng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新生线上考试常见问题</a:t>
            </a:r>
            <a:endParaRPr lang="en-MY" sz="2400" dirty="0">
              <a:effectLst/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Q</a:t>
            </a:r>
            <a:r>
              <a:rPr lang="zh-CN" altLang="en-US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。回答到半途，忽然线路断网，该如何</a:t>
            </a:r>
            <a:r>
              <a:rPr lang="en-US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A</a:t>
            </a:r>
            <a:r>
              <a:rPr lang="zh-CN" altLang="en-US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。如果已知家里网络是不稳定的，作答时同时将答案写在纸上。尽快通过</a:t>
            </a:r>
            <a:r>
              <a:rPr lang="en-US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Google Meet</a:t>
            </a:r>
            <a:r>
              <a:rPr lang="zh-CN" altLang="en-US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或拨打电</a:t>
            </a:r>
            <a:r>
              <a:rPr lang="en-MY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/>
            </a:r>
            <a:br>
              <a:rPr lang="en-MY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</a:br>
            <a:r>
              <a:rPr lang="en-MY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      </a:t>
            </a:r>
            <a:r>
              <a:rPr lang="zh-CN" altLang="en-US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话通知校方，以便校方能给予协助。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zh-CN" altLang="en-US" dirty="0"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Q</a:t>
            </a:r>
            <a:r>
              <a:rPr lang="zh-CN" altLang="en-US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。回答完毕，按不到“提交”该如何？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A</a:t>
            </a:r>
            <a:r>
              <a:rPr lang="zh-CN" altLang="en-US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。作答时同时将答案写在纸上。尽快通过</a:t>
            </a:r>
            <a:r>
              <a:rPr lang="en-US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Google Meet  </a:t>
            </a:r>
            <a:r>
              <a:rPr lang="zh-CN" altLang="en-US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或拨打电话通知校方，以便校方能给予</a:t>
            </a:r>
            <a:r>
              <a:rPr lang="en-MY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/>
            </a:r>
            <a:br>
              <a:rPr lang="en-MY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</a:br>
            <a:r>
              <a:rPr lang="en-MY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      </a:t>
            </a:r>
            <a:r>
              <a:rPr lang="zh-CN" altLang="en-US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协助。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zh-CN" altLang="en-US" dirty="0"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Q</a:t>
            </a:r>
            <a:r>
              <a:rPr lang="zh-CN" altLang="en-US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。超时按呈交，是否作废？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A</a:t>
            </a:r>
            <a:r>
              <a:rPr lang="zh-CN" altLang="en-US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。在考试时间截止前，监考老师会提醒考生按呈交。所以考生必须听从指示在时间截止前按呈交。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zh-CN" altLang="en-US" dirty="0"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Q</a:t>
            </a:r>
            <a:r>
              <a:rPr lang="zh-CN" altLang="en-US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。如果学生表示已呈交答案卷， 可是学校却收不到学生的考卷， 应该要怎么办？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A</a:t>
            </a:r>
            <a:r>
              <a:rPr lang="zh-CN" altLang="en-US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。校方鼓励考生在线上作答的同时，也将答案写在纸上。如有状况，可拍照作为凭据。在考试期间，</a:t>
            </a:r>
            <a:r>
              <a:rPr lang="en-US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/>
            </a:r>
            <a:br>
              <a:rPr lang="en-US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</a:br>
            <a:r>
              <a:rPr lang="en-US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      </a:t>
            </a:r>
            <a:r>
              <a:rPr lang="zh-CN" altLang="en-US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如遇到状况，请尽速通过</a:t>
            </a:r>
            <a:r>
              <a:rPr lang="en-US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Google Meet</a:t>
            </a:r>
            <a:r>
              <a:rPr lang="zh-CN" altLang="en-US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或打电话通知校方，以便校方能给予协助。</a:t>
            </a:r>
            <a:endParaRPr lang="en-MY" dirty="0"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91876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quently Asked Questions (FAQs) – International Management Research  Academy (IMRA)">
            <a:extLst>
              <a:ext uri="{FF2B5EF4-FFF2-40B4-BE49-F238E27FC236}">
                <a16:creationId xmlns:a16="http://schemas.microsoft.com/office/drawing/2014/main" id="{8FBDD9CE-994B-48D2-8B45-43665F304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93" y="106532"/>
            <a:ext cx="1466746" cy="134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290D0A-381A-4416-A88C-D592F3F2407D}"/>
              </a:ext>
            </a:extLst>
          </p:cNvPr>
          <p:cNvSpPr txBox="1"/>
          <p:nvPr/>
        </p:nvSpPr>
        <p:spPr>
          <a:xfrm>
            <a:off x="1788111" y="445990"/>
            <a:ext cx="10225596" cy="6266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2400" b="1" u="sng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2021</a:t>
            </a:r>
            <a:r>
              <a:rPr lang="zh-CN" sz="2400" b="1" u="sng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新生线上考试常见问题</a:t>
            </a:r>
            <a:endParaRPr lang="en-MY" sz="2400" dirty="0">
              <a:effectLst/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MY" dirty="0">
              <a:effectLst/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CN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Q</a:t>
            </a:r>
            <a:r>
              <a:rPr lang="zh-CN" altLang="en-US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。当天突然有急事无法考试，可以补考吗？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CN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A</a:t>
            </a:r>
            <a:r>
              <a:rPr lang="zh-CN" altLang="en-US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。新生考试是没有补考。除非有医生证明考生当天是在医院进行手术无法进行考试或丧假，家长可</a:t>
            </a:r>
            <a:r>
              <a:rPr lang="en-MY" altLang="zh-CN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/>
            </a:r>
            <a:br>
              <a:rPr lang="en-MY" altLang="zh-CN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</a:br>
            <a:r>
              <a:rPr lang="en-MY" altLang="zh-CN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      </a:t>
            </a:r>
            <a:r>
              <a:rPr lang="zh-CN" altLang="en-US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向学校提出申请。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zh-CN" altLang="en-US" dirty="0">
              <a:effectLst/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CN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Q</a:t>
            </a:r>
            <a:r>
              <a:rPr lang="zh-CN" altLang="en-US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。如果回答到半途线路断网， 可否通过拍照作为已回答的证明就不需要重新再作答相关题目？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CN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A</a:t>
            </a:r>
            <a:r>
              <a:rPr lang="zh-CN" altLang="en-US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。</a:t>
            </a:r>
            <a:r>
              <a:rPr lang="zh-CN" altLang="en-US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校方鼓励考生在线上作答的同时，也将答案写在纸上。如有状况，可拍照作为凭据。在考试期间，</a:t>
            </a:r>
            <a:r>
              <a:rPr lang="en-US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/>
            </a:r>
            <a:br>
              <a:rPr lang="en-US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</a:br>
            <a:r>
              <a:rPr lang="en-US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      </a:t>
            </a:r>
            <a:r>
              <a:rPr lang="zh-CN" altLang="en-US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如遇到状况，请尽速通过</a:t>
            </a:r>
            <a:r>
              <a:rPr lang="en-US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Google Meet</a:t>
            </a:r>
            <a:r>
              <a:rPr lang="zh-CN" altLang="en-US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或打电话通知校方，以便校方能给予协助。</a:t>
            </a:r>
            <a:endParaRPr lang="en-MY"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zh-CN" altLang="en-US" dirty="0">
              <a:effectLst/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CN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Q</a:t>
            </a:r>
            <a:r>
              <a:rPr lang="zh-CN" altLang="en-US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。什么时候可以知道是否被录取？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CN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A</a:t>
            </a:r>
            <a:r>
              <a:rPr lang="zh-CN" altLang="en-US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。考后一星期内。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zh-CN" altLang="en-US" dirty="0">
              <a:effectLst/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CN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Q</a:t>
            </a:r>
            <a:r>
              <a:rPr lang="zh-CN" altLang="en-US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。考试后，学生可以查询成绩（分数）吗？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CN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A</a:t>
            </a:r>
            <a:r>
              <a:rPr lang="zh-CN" altLang="en-US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。 抱歉，校方不允许查询成绩。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MY" dirty="0">
              <a:effectLst/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0061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agit_PPTAB0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195"/>
            <a:ext cx="12192000" cy="125095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2038251">
            <a:off x="1556952" y="3627570"/>
            <a:ext cx="864973" cy="159402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1272744" y="5140400"/>
            <a:ext cx="370703" cy="3830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TextBox 5"/>
          <p:cNvSpPr txBox="1"/>
          <p:nvPr/>
        </p:nvSpPr>
        <p:spPr>
          <a:xfrm>
            <a:off x="1294845" y="2802865"/>
            <a:ext cx="9602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打开游览器 （</a:t>
            </a:r>
            <a:r>
              <a:rPr lang="en-US" altLang="zh-CN" sz="2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Browser) – Chrome, Microsoft Edge, Safari…</a:t>
            </a:r>
            <a:endParaRPr lang="en-MY" sz="2800" dirty="0"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</p:txBody>
      </p:sp>
      <p:pic>
        <p:nvPicPr>
          <p:cNvPr id="7" name="Picture 4" descr="号码之一1 - Pixabay上的免费图片">
            <a:extLst>
              <a:ext uri="{FF2B5EF4-FFF2-40B4-BE49-F238E27FC236}">
                <a16:creationId xmlns:a16="http://schemas.microsoft.com/office/drawing/2014/main" id="{92880FD5-4430-4842-8198-FCBA1F0B3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78" y="169670"/>
            <a:ext cx="483107" cy="72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2930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quently Asked Questions (FAQs) – International Management Research  Academy (IMRA)">
            <a:extLst>
              <a:ext uri="{FF2B5EF4-FFF2-40B4-BE49-F238E27FC236}">
                <a16:creationId xmlns:a16="http://schemas.microsoft.com/office/drawing/2014/main" id="{8FBDD9CE-994B-48D2-8B45-43665F304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93" y="106532"/>
            <a:ext cx="1466746" cy="134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290D0A-381A-4416-A88C-D592F3F2407D}"/>
              </a:ext>
            </a:extLst>
          </p:cNvPr>
          <p:cNvSpPr txBox="1"/>
          <p:nvPr/>
        </p:nvSpPr>
        <p:spPr>
          <a:xfrm>
            <a:off x="1788111" y="445990"/>
            <a:ext cx="10225596" cy="5563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2400" b="1" u="sng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2021</a:t>
            </a:r>
            <a:r>
              <a:rPr lang="zh-CN" sz="2400" b="1" u="sng" dirty="0">
                <a:solidFill>
                  <a:srgbClr val="000000"/>
                </a:solidFill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新生线上考试常见问题</a:t>
            </a:r>
            <a:endParaRPr lang="en-MY" sz="2400" dirty="0">
              <a:effectLst/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MY" dirty="0">
              <a:effectLst/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CN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Q</a:t>
            </a:r>
            <a:r>
              <a:rPr lang="zh-CN" altLang="en-US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。学生呈交的时间和学校收到考卷的时间可能会出现不一致，那考卷是否还能够被接受？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CN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A</a:t>
            </a:r>
            <a:r>
              <a:rPr lang="zh-CN" altLang="en-US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。会。在考试时间截止前，监考老师会提醒考生按呈交。考生必须听从指示在时间截止前按呈交。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zh-CN" altLang="en-US" dirty="0">
              <a:effectLst/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CN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Q</a:t>
            </a:r>
            <a:r>
              <a:rPr lang="zh-CN" altLang="en-US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。若考前出现技术问题，可向谁询问？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CN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A</a:t>
            </a:r>
            <a:r>
              <a:rPr lang="zh-CN" altLang="en-US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。尽快</a:t>
            </a:r>
            <a:r>
              <a:rPr lang="zh-CN" altLang="en-US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拨打</a:t>
            </a:r>
            <a:r>
              <a:rPr lang="zh-CN" altLang="en-US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电话通知校方，以便校方能给予协助。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zh-CN" altLang="en-US" dirty="0">
              <a:effectLst/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CN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Q</a:t>
            </a:r>
            <a:r>
              <a:rPr lang="zh-CN" altLang="en-US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。如电脑没有摄像头，该怎么办？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CN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A</a:t>
            </a:r>
            <a:r>
              <a:rPr lang="zh-CN" altLang="en-US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。可以用电脑进行考试，用手机或别的器材</a:t>
            </a:r>
            <a:r>
              <a:rPr lang="en-US" altLang="zh-CN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 (</a:t>
            </a:r>
            <a:r>
              <a:rPr lang="zh-CN" altLang="en-US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有摄像头的）来登入</a:t>
            </a:r>
            <a:r>
              <a:rPr lang="en-US" altLang="zh-CN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Google Meet </a:t>
            </a:r>
            <a:r>
              <a:rPr lang="zh-CN" altLang="en-US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以让校方完成监考</a:t>
            </a:r>
            <a:r>
              <a:rPr lang="en-MY" altLang="zh-CN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/>
            </a:r>
            <a:br>
              <a:rPr lang="en-MY" altLang="zh-CN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</a:br>
            <a:r>
              <a:rPr lang="en-MY" altLang="zh-CN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      </a:t>
            </a:r>
            <a:r>
              <a:rPr lang="zh-CN" altLang="en-US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工作。建议可购买一个</a:t>
            </a:r>
            <a:r>
              <a:rPr lang="en-MY" altLang="zh-CN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webcam</a:t>
            </a:r>
            <a:r>
              <a:rPr lang="zh-CN" altLang="en-US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以便日后上网课时可派上用场。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zh-CN" altLang="en-US" dirty="0">
              <a:effectLst/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CN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Q</a:t>
            </a:r>
            <a:r>
              <a:rPr lang="zh-CN" altLang="en-US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 。线上考试，是否对一些考生不公平？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CN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A</a:t>
            </a:r>
            <a:r>
              <a:rPr lang="zh-CN" altLang="en-US" dirty="0">
                <a:effectLst/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 。特殊时期，为了做好疫情防控，不得不开展线上考试，校方会做各方面的考虑。</a:t>
            </a:r>
            <a:endParaRPr lang="en-MY" dirty="0">
              <a:effectLst/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49034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>
            <a:off x="292956" y="352153"/>
            <a:ext cx="1066034" cy="1066034"/>
          </a:xfrm>
          <a:prstGeom prst="ellipse">
            <a:avLst/>
          </a:prstGeom>
          <a:solidFill>
            <a:srgbClr val="FFABE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34963" y="2324232"/>
            <a:ext cx="45719" cy="45719"/>
          </a:xfrm>
          <a:prstGeom prst="ellipse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34963" y="1957114"/>
            <a:ext cx="45719" cy="45719"/>
          </a:xfrm>
          <a:prstGeom prst="ellipse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34963" y="1584002"/>
            <a:ext cx="45719" cy="45719"/>
          </a:xfrm>
          <a:prstGeom prst="ellipse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1643519" y="1775751"/>
            <a:ext cx="1096962" cy="1096962"/>
          </a:xfrm>
          <a:prstGeom prst="ellipse">
            <a:avLst/>
          </a:prstGeom>
          <a:solidFill>
            <a:srgbClr val="36AD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646318" y="6202680"/>
            <a:ext cx="1768876" cy="1768876"/>
          </a:xfrm>
          <a:prstGeom prst="ellipse">
            <a:avLst/>
          </a:prstGeom>
          <a:solidFill>
            <a:srgbClr val="36AD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904264" y="5826810"/>
            <a:ext cx="2983642" cy="2983642"/>
          </a:xfrm>
          <a:prstGeom prst="ellipse">
            <a:avLst/>
          </a:prstGeom>
          <a:solidFill>
            <a:srgbClr val="394DC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260798" y="-2441503"/>
            <a:ext cx="3746041" cy="3746041"/>
          </a:xfrm>
          <a:prstGeom prst="ellipse">
            <a:avLst/>
          </a:prstGeom>
          <a:solidFill>
            <a:srgbClr val="36AD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Shape 4114"/>
          <p:cNvSpPr/>
          <p:nvPr/>
        </p:nvSpPr>
        <p:spPr>
          <a:xfrm>
            <a:off x="1199442" y="5503719"/>
            <a:ext cx="159548" cy="231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909" y="21600"/>
                  <a:pt x="0" y="18225"/>
                  <a:pt x="0" y="14175"/>
                </a:cubicBezTo>
                <a:cubicBezTo>
                  <a:pt x="0" y="7425"/>
                  <a:pt x="0" y="7425"/>
                  <a:pt x="0" y="7425"/>
                </a:cubicBezTo>
                <a:cubicBezTo>
                  <a:pt x="0" y="3375"/>
                  <a:pt x="4909" y="0"/>
                  <a:pt x="10800" y="0"/>
                </a:cubicBezTo>
                <a:cubicBezTo>
                  <a:pt x="16691" y="0"/>
                  <a:pt x="21600" y="3375"/>
                  <a:pt x="21600" y="7425"/>
                </a:cubicBezTo>
                <a:cubicBezTo>
                  <a:pt x="21600" y="14175"/>
                  <a:pt x="21600" y="14175"/>
                  <a:pt x="21600" y="14175"/>
                </a:cubicBezTo>
                <a:cubicBezTo>
                  <a:pt x="21600" y="18225"/>
                  <a:pt x="16691" y="21600"/>
                  <a:pt x="10800" y="21600"/>
                </a:cubicBezTo>
                <a:close/>
                <a:moveTo>
                  <a:pt x="19636" y="7425"/>
                </a:moveTo>
                <a:cubicBezTo>
                  <a:pt x="19636" y="4050"/>
                  <a:pt x="15709" y="1350"/>
                  <a:pt x="10800" y="1350"/>
                </a:cubicBezTo>
                <a:cubicBezTo>
                  <a:pt x="5891" y="1350"/>
                  <a:pt x="1964" y="4050"/>
                  <a:pt x="1964" y="7425"/>
                </a:cubicBezTo>
                <a:cubicBezTo>
                  <a:pt x="1964" y="14175"/>
                  <a:pt x="1964" y="14175"/>
                  <a:pt x="1964" y="14175"/>
                </a:cubicBezTo>
                <a:cubicBezTo>
                  <a:pt x="1964" y="17550"/>
                  <a:pt x="5891" y="20250"/>
                  <a:pt x="10800" y="20250"/>
                </a:cubicBezTo>
                <a:cubicBezTo>
                  <a:pt x="15709" y="20250"/>
                  <a:pt x="19636" y="17550"/>
                  <a:pt x="19636" y="14175"/>
                </a:cubicBezTo>
                <a:cubicBezTo>
                  <a:pt x="19636" y="7425"/>
                  <a:pt x="19636" y="7425"/>
                  <a:pt x="19636" y="7425"/>
                </a:cubicBezTo>
                <a:close/>
                <a:moveTo>
                  <a:pt x="10800" y="8775"/>
                </a:moveTo>
                <a:cubicBezTo>
                  <a:pt x="10309" y="8775"/>
                  <a:pt x="9818" y="8437"/>
                  <a:pt x="9818" y="8100"/>
                </a:cubicBezTo>
                <a:cubicBezTo>
                  <a:pt x="9818" y="5400"/>
                  <a:pt x="9818" y="5400"/>
                  <a:pt x="9818" y="5400"/>
                </a:cubicBezTo>
                <a:cubicBezTo>
                  <a:pt x="9818" y="5062"/>
                  <a:pt x="10309" y="4725"/>
                  <a:pt x="10800" y="4725"/>
                </a:cubicBezTo>
                <a:cubicBezTo>
                  <a:pt x="11291" y="4725"/>
                  <a:pt x="11782" y="5062"/>
                  <a:pt x="11782" y="5400"/>
                </a:cubicBezTo>
                <a:cubicBezTo>
                  <a:pt x="11782" y="8100"/>
                  <a:pt x="11782" y="8100"/>
                  <a:pt x="11782" y="8100"/>
                </a:cubicBezTo>
                <a:cubicBezTo>
                  <a:pt x="11782" y="8437"/>
                  <a:pt x="11291" y="8775"/>
                  <a:pt x="10800" y="877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cs typeface="+mn-ea"/>
              <a:sym typeface="+mn-lt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1279216" y="2615545"/>
            <a:ext cx="0" cy="833437"/>
          </a:xfrm>
          <a:prstGeom prst="line">
            <a:avLst/>
          </a:prstGeom>
          <a:ln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1279216" y="1045029"/>
            <a:ext cx="225734" cy="118110"/>
            <a:chOff x="1279216" y="1045029"/>
            <a:chExt cx="225734" cy="118110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1279216" y="1045029"/>
              <a:ext cx="225734" cy="0"/>
            </a:xfrm>
            <a:prstGeom prst="line">
              <a:avLst/>
            </a:prstGeom>
            <a:ln w="15875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1279216" y="1104084"/>
              <a:ext cx="225734" cy="0"/>
            </a:xfrm>
            <a:prstGeom prst="line">
              <a:avLst/>
            </a:prstGeom>
            <a:ln w="15875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279216" y="1163139"/>
              <a:ext cx="225734" cy="0"/>
            </a:xfrm>
            <a:prstGeom prst="line">
              <a:avLst/>
            </a:prstGeom>
            <a:ln w="15875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10185805" y="5656228"/>
            <a:ext cx="702101" cy="79142"/>
            <a:chOff x="9213449" y="5314661"/>
            <a:chExt cx="702101" cy="79142"/>
          </a:xfrm>
        </p:grpSpPr>
        <p:sp>
          <p:nvSpPr>
            <p:cNvPr id="46" name="椭圆 45"/>
            <p:cNvSpPr/>
            <p:nvPr/>
          </p:nvSpPr>
          <p:spPr>
            <a:xfrm>
              <a:off x="9213449" y="5314661"/>
              <a:ext cx="79142" cy="79142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9421102" y="5314661"/>
              <a:ext cx="79142" cy="79142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9628755" y="5314661"/>
              <a:ext cx="79142" cy="79142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9836408" y="5314661"/>
              <a:ext cx="79142" cy="79142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矩形: 圆角 30"/>
          <p:cNvSpPr/>
          <p:nvPr/>
        </p:nvSpPr>
        <p:spPr>
          <a:xfrm>
            <a:off x="884646" y="785263"/>
            <a:ext cx="10422708" cy="5327438"/>
          </a:xfrm>
          <a:prstGeom prst="roundRect">
            <a:avLst>
              <a:gd name="adj" fmla="val 3053"/>
            </a:avLst>
          </a:prstGeom>
          <a:gradFill flip="none" rotWithShape="1">
            <a:gsLst>
              <a:gs pos="5000">
                <a:srgbClr val="3944B7"/>
              </a:gs>
              <a:gs pos="37000">
                <a:srgbClr val="394BC7"/>
              </a:gs>
              <a:gs pos="63000">
                <a:srgbClr val="3872DD"/>
              </a:gs>
              <a:gs pos="100000">
                <a:srgbClr val="38A2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 flipV="1">
            <a:off x="10185805" y="-12630"/>
            <a:ext cx="1914755" cy="1914755"/>
          </a:xfrm>
          <a:prstGeom prst="ellipse">
            <a:avLst/>
          </a:prstGeom>
          <a:gradFill>
            <a:gsLst>
              <a:gs pos="0">
                <a:srgbClr val="FFABE8">
                  <a:alpha val="20000"/>
                </a:srgbClr>
              </a:gs>
              <a:gs pos="65000">
                <a:schemeClr val="bg1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Shape 4114"/>
          <p:cNvSpPr/>
          <p:nvPr/>
        </p:nvSpPr>
        <p:spPr>
          <a:xfrm>
            <a:off x="1351842" y="5656119"/>
            <a:ext cx="159548" cy="231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909" y="21600"/>
                  <a:pt x="0" y="18225"/>
                  <a:pt x="0" y="14175"/>
                </a:cubicBezTo>
                <a:cubicBezTo>
                  <a:pt x="0" y="7425"/>
                  <a:pt x="0" y="7425"/>
                  <a:pt x="0" y="7425"/>
                </a:cubicBezTo>
                <a:cubicBezTo>
                  <a:pt x="0" y="3375"/>
                  <a:pt x="4909" y="0"/>
                  <a:pt x="10800" y="0"/>
                </a:cubicBezTo>
                <a:cubicBezTo>
                  <a:pt x="16691" y="0"/>
                  <a:pt x="21600" y="3375"/>
                  <a:pt x="21600" y="7425"/>
                </a:cubicBezTo>
                <a:cubicBezTo>
                  <a:pt x="21600" y="14175"/>
                  <a:pt x="21600" y="14175"/>
                  <a:pt x="21600" y="14175"/>
                </a:cubicBezTo>
                <a:cubicBezTo>
                  <a:pt x="21600" y="18225"/>
                  <a:pt x="16691" y="21600"/>
                  <a:pt x="10800" y="21600"/>
                </a:cubicBezTo>
                <a:close/>
                <a:moveTo>
                  <a:pt x="19636" y="7425"/>
                </a:moveTo>
                <a:cubicBezTo>
                  <a:pt x="19636" y="4050"/>
                  <a:pt x="15709" y="1350"/>
                  <a:pt x="10800" y="1350"/>
                </a:cubicBezTo>
                <a:cubicBezTo>
                  <a:pt x="5891" y="1350"/>
                  <a:pt x="1964" y="4050"/>
                  <a:pt x="1964" y="7425"/>
                </a:cubicBezTo>
                <a:cubicBezTo>
                  <a:pt x="1964" y="14175"/>
                  <a:pt x="1964" y="14175"/>
                  <a:pt x="1964" y="14175"/>
                </a:cubicBezTo>
                <a:cubicBezTo>
                  <a:pt x="1964" y="17550"/>
                  <a:pt x="5891" y="20250"/>
                  <a:pt x="10800" y="20250"/>
                </a:cubicBezTo>
                <a:cubicBezTo>
                  <a:pt x="15709" y="20250"/>
                  <a:pt x="19636" y="17550"/>
                  <a:pt x="19636" y="14175"/>
                </a:cubicBezTo>
                <a:cubicBezTo>
                  <a:pt x="19636" y="7425"/>
                  <a:pt x="19636" y="7425"/>
                  <a:pt x="19636" y="7425"/>
                </a:cubicBezTo>
                <a:close/>
                <a:moveTo>
                  <a:pt x="10800" y="8775"/>
                </a:moveTo>
                <a:cubicBezTo>
                  <a:pt x="10309" y="8775"/>
                  <a:pt x="9818" y="8437"/>
                  <a:pt x="9818" y="8100"/>
                </a:cubicBezTo>
                <a:cubicBezTo>
                  <a:pt x="9818" y="5400"/>
                  <a:pt x="9818" y="5400"/>
                  <a:pt x="9818" y="5400"/>
                </a:cubicBezTo>
                <a:cubicBezTo>
                  <a:pt x="9818" y="5062"/>
                  <a:pt x="10309" y="4725"/>
                  <a:pt x="10800" y="4725"/>
                </a:cubicBezTo>
                <a:cubicBezTo>
                  <a:pt x="11291" y="4725"/>
                  <a:pt x="11782" y="5062"/>
                  <a:pt x="11782" y="5400"/>
                </a:cubicBezTo>
                <a:cubicBezTo>
                  <a:pt x="11782" y="8100"/>
                  <a:pt x="11782" y="8100"/>
                  <a:pt x="11782" y="8100"/>
                </a:cubicBezTo>
                <a:cubicBezTo>
                  <a:pt x="11782" y="8437"/>
                  <a:pt x="11291" y="8775"/>
                  <a:pt x="10800" y="877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cs typeface="+mn-ea"/>
              <a:sym typeface="+mn-lt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1431616" y="2767945"/>
            <a:ext cx="0" cy="833437"/>
          </a:xfrm>
          <a:prstGeom prst="line">
            <a:avLst/>
          </a:prstGeom>
          <a:ln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1431616" y="1197429"/>
            <a:ext cx="225734" cy="118110"/>
            <a:chOff x="1279216" y="1045029"/>
            <a:chExt cx="225734" cy="118110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1279216" y="1045029"/>
              <a:ext cx="225734" cy="0"/>
            </a:xfrm>
            <a:prstGeom prst="line">
              <a:avLst/>
            </a:prstGeom>
            <a:ln w="15875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1279216" y="1104084"/>
              <a:ext cx="225734" cy="0"/>
            </a:xfrm>
            <a:prstGeom prst="line">
              <a:avLst/>
            </a:prstGeom>
            <a:ln w="15875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1279216" y="1163139"/>
              <a:ext cx="225734" cy="0"/>
            </a:xfrm>
            <a:prstGeom prst="line">
              <a:avLst/>
            </a:prstGeom>
            <a:ln w="15875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10338205" y="5808628"/>
            <a:ext cx="702101" cy="79142"/>
            <a:chOff x="9213449" y="5314661"/>
            <a:chExt cx="702101" cy="79142"/>
          </a:xfrm>
        </p:grpSpPr>
        <p:sp>
          <p:nvSpPr>
            <p:cNvPr id="42" name="椭圆 41"/>
            <p:cNvSpPr/>
            <p:nvPr/>
          </p:nvSpPr>
          <p:spPr>
            <a:xfrm>
              <a:off x="9213449" y="5314661"/>
              <a:ext cx="79142" cy="79142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9421102" y="5314661"/>
              <a:ext cx="79142" cy="79142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9628755" y="5314661"/>
              <a:ext cx="79142" cy="79142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9836408" y="5314661"/>
              <a:ext cx="79142" cy="79142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4" name="PA_库_文本框 9"/>
          <p:cNvSpPr txBox="1"/>
          <p:nvPr>
            <p:custDataLst>
              <p:tags r:id="rId1"/>
            </p:custDataLst>
          </p:nvPr>
        </p:nvSpPr>
        <p:spPr>
          <a:xfrm>
            <a:off x="2414756" y="2831941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  <a:sym typeface="+mn-lt"/>
              </a:rPr>
              <a:t>感谢聆听</a:t>
            </a: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929783" y="831440"/>
            <a:ext cx="6121140" cy="58954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agit_SNG828">
            <a:extLst>
              <a:ext uri="{FF2B5EF4-FFF2-40B4-BE49-F238E27FC236}">
                <a16:creationId xmlns:a16="http://schemas.microsoft.com/office/drawing/2014/main" id="{D3ACA9CF-97DC-4C6F-B2A5-2D1D3BE0E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131" y="0"/>
            <a:ext cx="755186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DEFF48-CE5D-4777-B068-6AD166D424E5}"/>
              </a:ext>
            </a:extLst>
          </p:cNvPr>
          <p:cNvSpPr txBox="1"/>
          <p:nvPr/>
        </p:nvSpPr>
        <p:spPr>
          <a:xfrm>
            <a:off x="461639" y="1065320"/>
            <a:ext cx="46634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请先到 </a:t>
            </a:r>
            <a:r>
              <a:rPr lang="en-MY" altLang="zh-CN" sz="24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google.com </a:t>
            </a:r>
            <a:r>
              <a:rPr lang="zh-CN" altLang="en-US" sz="24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登出其他户口</a:t>
            </a:r>
            <a:endParaRPr lang="en-MY" altLang="zh-CN" sz="2400" dirty="0"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endParaRPr lang="en-MY" sz="2400" dirty="0"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r>
              <a:rPr lang="en-MY" sz="24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Please sign out from google.com</a:t>
            </a:r>
          </a:p>
        </p:txBody>
      </p:sp>
      <p:pic>
        <p:nvPicPr>
          <p:cNvPr id="1028" name="Picture 4" descr="号码之一1 - Pixabay上的免费图片">
            <a:extLst>
              <a:ext uri="{FF2B5EF4-FFF2-40B4-BE49-F238E27FC236}">
                <a16:creationId xmlns:a16="http://schemas.microsoft.com/office/drawing/2014/main" id="{BD59913C-9E1C-4771-97B5-BF1645020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78" y="169670"/>
            <a:ext cx="483107" cy="72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779660-78C3-4979-A3F8-5BE7DFFCC4C7}"/>
              </a:ext>
            </a:extLst>
          </p:cNvPr>
          <p:cNvSpPr/>
          <p:nvPr/>
        </p:nvSpPr>
        <p:spPr>
          <a:xfrm>
            <a:off x="9574306" y="1954306"/>
            <a:ext cx="1748118" cy="4034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77269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agit_SNG858">
            <a:extLst>
              <a:ext uri="{FF2B5EF4-FFF2-40B4-BE49-F238E27FC236}">
                <a16:creationId xmlns:a16="http://schemas.microsoft.com/office/drawing/2014/main" id="{06291470-52A3-4167-9BCC-6D847B47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68" y="0"/>
            <a:ext cx="926143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FE8515-437A-4F16-BE03-866FC91FF184}"/>
              </a:ext>
            </a:extLst>
          </p:cNvPr>
          <p:cNvSpPr txBox="1"/>
          <p:nvPr/>
        </p:nvSpPr>
        <p:spPr>
          <a:xfrm>
            <a:off x="3302494" y="390615"/>
            <a:ext cx="72827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如已登出，会看到此画面，右上角会显示 </a:t>
            </a:r>
            <a:r>
              <a:rPr lang="en-MY" altLang="zh-CN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“</a:t>
            </a:r>
            <a:r>
              <a:rPr lang="en-US" altLang="zh-CN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Sign in”</a:t>
            </a:r>
            <a:br>
              <a:rPr lang="en-US" altLang="zh-CN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</a:br>
            <a:endParaRPr lang="en-MY" sz="2000" dirty="0"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  <a:p>
            <a:r>
              <a:rPr lang="en-MY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If </a:t>
            </a:r>
            <a:r>
              <a:rPr lang="en-US" altLang="zh-CN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Sign out</a:t>
            </a:r>
            <a:r>
              <a:rPr lang="en-MY" sz="20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 from google, upper-right corner will show “Sign in”</a:t>
            </a:r>
          </a:p>
        </p:txBody>
      </p:sp>
      <p:pic>
        <p:nvPicPr>
          <p:cNvPr id="7" name="Picture 4" descr="号码之一1 - Pixabay上的免费图片">
            <a:extLst>
              <a:ext uri="{FF2B5EF4-FFF2-40B4-BE49-F238E27FC236}">
                <a16:creationId xmlns:a16="http://schemas.microsoft.com/office/drawing/2014/main" id="{8B60927F-3E56-4525-8C09-4C566B4D8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78" y="169670"/>
            <a:ext cx="483107" cy="72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098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7A712A-3E9F-4351-BB45-8088FA881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715" y="532011"/>
            <a:ext cx="6086383" cy="709073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考生可以通过以下链接，进入</a:t>
            </a:r>
            <a:r>
              <a:rPr lang="en-US" altLang="zh-CN" sz="24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CAS</a:t>
            </a:r>
            <a:r>
              <a:rPr lang="zh-CN" altLang="en-US" sz="24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网站</a:t>
            </a:r>
            <a:r>
              <a:rPr lang="en-GB" altLang="zh-CN" sz="24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:</a:t>
            </a:r>
            <a:endParaRPr lang="en-GB" sz="2400" dirty="0">
              <a:latin typeface="AaKaiTi" panose="02000500000000000000" pitchFamily="2" charset="-128"/>
              <a:ea typeface="AaKaiTi" panose="02000500000000000000" pitchFamily="2" charset="-128"/>
              <a:cs typeface="AaKaiTi" panose="02000500000000000000" pitchFamily="2" charset="-128"/>
            </a:endParaRPr>
          </a:p>
        </p:txBody>
      </p:sp>
      <p:pic>
        <p:nvPicPr>
          <p:cNvPr id="6" name="Snagit_PPT1F8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77" y="1258618"/>
            <a:ext cx="6090448" cy="103337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49066" y="1742302"/>
            <a:ext cx="31309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www2.chonghwakl.edu.my</a:t>
            </a:r>
            <a:endParaRPr lang="en-MY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436709" y="1791730"/>
            <a:ext cx="3130985" cy="0"/>
          </a:xfrm>
          <a:prstGeom prst="line">
            <a:avLst/>
          </a:prstGeom>
          <a:ln w="19050">
            <a:solidFill>
              <a:srgbClr val="99B2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Numbers Two 2 Drop - Free image on Pixabay">
            <a:extLst>
              <a:ext uri="{FF2B5EF4-FFF2-40B4-BE49-F238E27FC236}">
                <a16:creationId xmlns:a16="http://schemas.microsoft.com/office/drawing/2014/main" id="{ABE1C3AF-7FE5-4AD8-A3F2-4E0E3D667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" y="17930"/>
            <a:ext cx="351971" cy="52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918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nagit_SNG868">
            <a:extLst>
              <a:ext uri="{FF2B5EF4-FFF2-40B4-BE49-F238E27FC236}">
                <a16:creationId xmlns:a16="http://schemas.microsoft.com/office/drawing/2014/main" id="{96E81346-1A0C-43C2-A0E8-204A73159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7" y="0"/>
            <a:ext cx="9917608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A13C19-BAAC-4356-BBA2-DA6506932E31}"/>
              </a:ext>
            </a:extLst>
          </p:cNvPr>
          <p:cNvSpPr txBox="1"/>
          <p:nvPr/>
        </p:nvSpPr>
        <p:spPr>
          <a:xfrm>
            <a:off x="5221694" y="2728762"/>
            <a:ext cx="4182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n</a:t>
            </a:r>
            <a:r>
              <a:rPr lang="en-US" altLang="zh-CN" sz="1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20210001  </a:t>
            </a:r>
            <a:r>
              <a:rPr lang="zh-CN" altLang="en-US" sz="1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（输入考生编号</a:t>
            </a:r>
            <a:r>
              <a:rPr lang="en-US" altLang="zh-CN" sz="1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,</a:t>
            </a:r>
            <a:r>
              <a:rPr lang="zh-CN" altLang="en-US" sz="1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前面加 </a:t>
            </a:r>
            <a:r>
              <a:rPr lang="en-MY" altLang="zh-CN" sz="1800" dirty="0">
                <a:solidFill>
                  <a:srgbClr val="FF0000"/>
                </a:solidFill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n</a:t>
            </a:r>
            <a:r>
              <a:rPr lang="zh-CN" altLang="en-US" sz="1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）</a:t>
            </a:r>
            <a:endParaRPr lang="en-MY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E8F691-1E5A-4873-813C-B7A3AF42214E}"/>
              </a:ext>
            </a:extLst>
          </p:cNvPr>
          <p:cNvSpPr txBox="1"/>
          <p:nvPr/>
        </p:nvSpPr>
        <p:spPr>
          <a:xfrm>
            <a:off x="5251076" y="3665676"/>
            <a:ext cx="42694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888888665555  </a:t>
            </a:r>
            <a:r>
              <a:rPr lang="zh-CN" altLang="en-US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（输入</a:t>
            </a:r>
            <a:r>
              <a:rPr lang="en-US" altLang="zh-CN" sz="1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IC/</a:t>
            </a:r>
            <a:r>
              <a:rPr lang="zh-CN" altLang="en-US" sz="1800" dirty="0">
                <a:latin typeface="AaKaiTi" panose="02000500000000000000" pitchFamily="2" charset="-128"/>
                <a:ea typeface="AaKaiTi" panose="02000500000000000000" pitchFamily="2" charset="-128"/>
                <a:cs typeface="AaKaiTi" panose="02000500000000000000" pitchFamily="2" charset="-128"/>
              </a:rPr>
              <a:t>护照号码）</a:t>
            </a:r>
            <a:endParaRPr lang="en-MY" dirty="0"/>
          </a:p>
        </p:txBody>
      </p:sp>
      <p:sp>
        <p:nvSpPr>
          <p:cNvPr id="11" name="箭头: 右 8">
            <a:extLst>
              <a:ext uri="{FF2B5EF4-FFF2-40B4-BE49-F238E27FC236}">
                <a16:creationId xmlns:a16="http://schemas.microsoft.com/office/drawing/2014/main" id="{2C44587F-3776-4881-BA82-DE65694EE4FF}"/>
              </a:ext>
            </a:extLst>
          </p:cNvPr>
          <p:cNvSpPr/>
          <p:nvPr/>
        </p:nvSpPr>
        <p:spPr>
          <a:xfrm rot="12628199">
            <a:off x="6580916" y="5133929"/>
            <a:ext cx="849085" cy="6251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2" descr="Numbers Two 2 Drop - Free image on Pixabay">
            <a:extLst>
              <a:ext uri="{FF2B5EF4-FFF2-40B4-BE49-F238E27FC236}">
                <a16:creationId xmlns:a16="http://schemas.microsoft.com/office/drawing/2014/main" id="{5FA90763-07E9-4511-9BC3-E0E03E604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" y="17930"/>
            <a:ext cx="351971" cy="52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065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umbers Two 2 Drop - Free image on Pixabay">
            <a:extLst>
              <a:ext uri="{FF2B5EF4-FFF2-40B4-BE49-F238E27FC236}">
                <a16:creationId xmlns:a16="http://schemas.microsoft.com/office/drawing/2014/main" id="{9AD535E3-C186-4A12-999B-14906BF7A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" y="17930"/>
            <a:ext cx="351971" cy="52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1BE981-7896-41C7-896A-90B986DD6383}"/>
              </a:ext>
            </a:extLst>
          </p:cNvPr>
          <p:cNvSpPr/>
          <p:nvPr/>
        </p:nvSpPr>
        <p:spPr>
          <a:xfrm>
            <a:off x="9601200" y="17930"/>
            <a:ext cx="2043953" cy="528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8" name="Snagit_SNG835">
            <a:extLst>
              <a:ext uri="{FF2B5EF4-FFF2-40B4-BE49-F238E27FC236}">
                <a16:creationId xmlns:a16="http://schemas.microsoft.com/office/drawing/2014/main" id="{BDD45C81-B19F-4BBE-A7FE-C8232D0C3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71" y="17930"/>
            <a:ext cx="11780729" cy="6858000"/>
          </a:xfrm>
          <a:prstGeom prst="rect">
            <a:avLst/>
          </a:prstGeom>
        </p:spPr>
      </p:pic>
      <p:sp>
        <p:nvSpPr>
          <p:cNvPr id="10" name="箭头: 右 8">
            <a:extLst>
              <a:ext uri="{FF2B5EF4-FFF2-40B4-BE49-F238E27FC236}">
                <a16:creationId xmlns:a16="http://schemas.microsoft.com/office/drawing/2014/main" id="{182B70BD-8171-4421-B64E-0616390B2BFF}"/>
              </a:ext>
            </a:extLst>
          </p:cNvPr>
          <p:cNvSpPr/>
          <p:nvPr/>
        </p:nvSpPr>
        <p:spPr>
          <a:xfrm rot="12628199">
            <a:off x="9395833" y="373670"/>
            <a:ext cx="849085" cy="6251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4702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xwf5xe2n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855</Words>
  <Application>Microsoft Office PowerPoint</Application>
  <PresentationFormat>Widescreen</PresentationFormat>
  <Paragraphs>137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微软雅黑</vt:lpstr>
      <vt:lpstr>Roboto</vt:lpstr>
      <vt:lpstr>Arial</vt:lpstr>
      <vt:lpstr>AaKaiTi</vt:lpstr>
      <vt:lpstr>宋体</vt:lpstr>
      <vt:lpstr>Calibri</vt:lpstr>
      <vt:lpstr>等线</vt:lpstr>
      <vt:lpstr>Arial Black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考生可以通过以下链接，进入CAS网站: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电子支付</dc:title>
  <dc:creator>第一PPT</dc:creator>
  <cp:keywords>www.1ppt.com</cp:keywords>
  <dc:description>www.1ppt.com</dc:description>
  <cp:lastModifiedBy>Admin</cp:lastModifiedBy>
  <cp:revision>184</cp:revision>
  <dcterms:created xsi:type="dcterms:W3CDTF">2018-08-01T06:11:00Z</dcterms:created>
  <dcterms:modified xsi:type="dcterms:W3CDTF">2021-10-05T03:36:09Z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</Properties>
</file>